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6858000" cx="9144000"/>
  <p:notesSz cx="6858000" cy="9144000"/>
  <p:embeddedFontLst>
    <p:embeddedFont>
      <p:font typeface="Century Schoolbook"/>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81A937-7A6B-4783-93B5-1D13107D1CBF}">
  <a:tblStyle styleId="{BC81A937-7A6B-4783-93B5-1D13107D1CBF}" styleName="Table_0">
    <a:wholeTbl>
      <a:tcTxStyle b="off" i="off">
        <a:font>
          <a:latin typeface="Century Schoolbook"/>
          <a:ea typeface="Century Schoolbook"/>
          <a:cs typeface="Century Schoolbook"/>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EDE7"/>
          </a:solidFill>
        </a:fill>
      </a:tcStyle>
    </a:wholeTbl>
    <a:band1H>
      <a:tcTxStyle/>
      <a:tcStyle>
        <a:fill>
          <a:solidFill>
            <a:srgbClr val="FFD8CC"/>
          </a:solidFill>
        </a:fill>
      </a:tcStyle>
    </a:band1H>
    <a:band2H>
      <a:tcTxStyle/>
    </a:band2H>
    <a:band1V>
      <a:tcTxStyle/>
      <a:tcStyle>
        <a:fill>
          <a:solidFill>
            <a:srgbClr val="FFD8CC"/>
          </a:solidFill>
        </a:fill>
      </a:tcStyle>
    </a:band1V>
    <a:band2V>
      <a:tcTxStyle/>
    </a:band2V>
    <a:lastCol>
      <a:tcTxStyle b="on" i="off">
        <a:font>
          <a:latin typeface="Century Schoolbook"/>
          <a:ea typeface="Century Schoolbook"/>
          <a:cs typeface="Century Schoolbook"/>
        </a:font>
        <a:schemeClr val="lt1"/>
      </a:tcTxStyle>
      <a:tcStyle>
        <a:fill>
          <a:solidFill>
            <a:schemeClr val="accent1"/>
          </a:solidFill>
        </a:fill>
      </a:tcStyle>
    </a:lastCol>
    <a:firstCol>
      <a:tcTxStyle b="on" i="off">
        <a:font>
          <a:latin typeface="Century Schoolbook"/>
          <a:ea typeface="Century Schoolbook"/>
          <a:cs typeface="Century Schoolbook"/>
        </a:font>
        <a:schemeClr val="lt1"/>
      </a:tcTxStyle>
      <a:tcStyle>
        <a:fill>
          <a:solidFill>
            <a:schemeClr val="accent1"/>
          </a:solidFill>
        </a:fill>
      </a:tcStyle>
    </a:firstCol>
    <a:lastRow>
      <a:tcTxStyle b="on" i="off">
        <a:font>
          <a:latin typeface="Century Schoolbook"/>
          <a:ea typeface="Century Schoolbook"/>
          <a:cs typeface="Century Schoolbook"/>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Schoolbook"/>
          <a:ea typeface="Century Schoolbook"/>
          <a:cs typeface="Century Schoolbook"/>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7AF4225A-4E9C-4457-A9EC-CD0A55B1ADD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CenturySchoolbook-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CenturySchoolbook-italic.fntdata"/><Relationship Id="rId23" Type="http://schemas.openxmlformats.org/officeDocument/2006/relationships/slide" Target="slides/slide17.xml"/><Relationship Id="rId45" Type="http://schemas.openxmlformats.org/officeDocument/2006/relationships/font" Target="fonts/CenturySchoolboo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CenturySchoolbook-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88a0e570f_3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88a0e570f_3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288a0e570f_3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88a0e570f_3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288a0e570f_3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2288a0e570f_3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288a0e570f_3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288a0e570f_3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288a0e570f_3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051553386_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1051553386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1051553386_4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88a0e570f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288a0e570f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2288a0e570f_3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8d475b57f_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8d475b57f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Define a function named 'find_safety_gear' that takes a frame as input</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Use the YOLO model to make predictions on the input frame and get the bounding box coordinates</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Extract the bounding box coordinates, confidence score and class ID for each detected object</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Check if the confidence score is greater than threshold and the class ID is equal to 5 (person)</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If yes, draw a rectangle around the detected object and crop the frame to the region of interest (ROI) containing the worker</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Make predictions on the ROI using the YOLO model and get the bounding box coordinates for the safety gear worn by the worker</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Extract the bounding box coordinates, confidence score and class ID for each detected safety gear</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Check if the confidence score is greater than 0.5 and the class ID is either 0 (helmet), 3 (mask) or 7 (vest)</a:t>
            </a:r>
            <a:endParaRPr/>
          </a:p>
        </p:txBody>
      </p:sp>
      <p:sp>
        <p:nvSpPr>
          <p:cNvPr id="240" name="Google Shape;240;g228d475b57f_4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8d475b57f_4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28d475b57f_4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en-IN" sz="2100">
                <a:latin typeface="Century Schoolbook"/>
                <a:ea typeface="Century Schoolbook"/>
                <a:cs typeface="Century Schoolbook"/>
                <a:sym typeface="Century Schoolbook"/>
              </a:rPr>
              <a:t>If yes, set the corresponding flag for safety gear as True</a:t>
            </a:r>
            <a:endParaRPr sz="21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100">
                <a:latin typeface="Century Schoolbook"/>
                <a:ea typeface="Century Schoolbook"/>
                <a:cs typeface="Century Schoolbook"/>
                <a:sym typeface="Century Schoolbook"/>
              </a:rPr>
              <a:t>Based on the combination of flags, assign a label and color to the detected worker</a:t>
            </a:r>
            <a:endParaRPr sz="21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100">
                <a:latin typeface="Century Schoolbook"/>
                <a:ea typeface="Century Schoolbook"/>
                <a:cs typeface="Century Schoolbook"/>
                <a:sym typeface="Century Schoolbook"/>
              </a:rPr>
              <a:t>Draw the label on the detected worker's bounding box</a:t>
            </a:r>
            <a:endParaRPr sz="21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100">
                <a:latin typeface="Century Schoolbook"/>
                <a:ea typeface="Century Schoolbook"/>
                <a:cs typeface="Century Schoolbook"/>
                <a:sym typeface="Century Schoolbook"/>
              </a:rPr>
              <a:t>Return the modified frame</a:t>
            </a:r>
            <a:endParaRPr sz="21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100">
                <a:latin typeface="Century Schoolbook"/>
                <a:ea typeface="Century Schoolbook"/>
                <a:cs typeface="Century Schoolbook"/>
                <a:sym typeface="Century Schoolbook"/>
              </a:rPr>
              <a:t>Load an image using cv2.imread() and resize it to a fixed size</a:t>
            </a:r>
            <a:endParaRPr sz="21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100">
                <a:latin typeface="Century Schoolbook"/>
                <a:ea typeface="Century Schoolbook"/>
                <a:cs typeface="Century Schoolbook"/>
                <a:sym typeface="Century Schoolbook"/>
              </a:rPr>
              <a:t>Call the 'find_safety_gear' function on the input image and display the result using cv2.imshow()</a:t>
            </a:r>
            <a:endParaRPr sz="21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100">
                <a:latin typeface="Century Schoolbook"/>
                <a:ea typeface="Century Schoolbook"/>
                <a:cs typeface="Century Schoolbook"/>
                <a:sym typeface="Century Schoolbook"/>
              </a:rPr>
              <a:t>Wait for user input using cv2.waitKey() and then destroy all windows using cv2.destroyAllWindows()</a:t>
            </a:r>
            <a:endParaRPr/>
          </a:p>
        </p:txBody>
      </p:sp>
      <p:sp>
        <p:nvSpPr>
          <p:cNvPr id="247" name="Google Shape;247;g228d475b57f_4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8d475b57f_4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8d475b57f_4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28d475b57f_4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b3230b53d_2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b3230b53d_2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24b3230b53d_2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d600b7d3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d600b7d3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24d600b7d3a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b3230b53d_2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b3230b53d_2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24b3230b53d_2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8d475b57f_4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28d475b57f_4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The boundary subtractor method is useful for detecting movements in videos</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This method may not be suitable for detecting objects that remain stationary or objects that move slowly.</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Caching method help improve the efficiency of object detection by reducing the number of times frames need to be reprocessed</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Not suitable for videos with high variability or fast-changing scenes, as it may require a large amount of memory to store all the frames</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The periodic approach involves processing every nth frame to reduce the number of frames that need to be processed, help improve the efficiency of object detection.</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May also result in missed detections if key frames are skipped. Additionally, the optimal value for n may vary depending on the video and the object being detected.</a:t>
            </a:r>
            <a:endParaRPr/>
          </a:p>
        </p:txBody>
      </p:sp>
      <p:sp>
        <p:nvSpPr>
          <p:cNvPr id="276" name="Google Shape;276;g228d475b57f_4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b3230b53d_2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b3230b53d_2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24b3230b53d_2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8d475b57f_4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8d475b57f_4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One way to measure the efficiency of this approach is to calculate the average time taken per frame to process. You can use the time module to measure the time taken for the execution of the loop and then divide it by the number of frames processed</a:t>
            </a:r>
            <a:endParaRPr sz="2400">
              <a:latin typeface="Century Schoolbook"/>
              <a:ea typeface="Century Schoolbook"/>
              <a:cs typeface="Century Schoolbook"/>
              <a:sym typeface="Century Schoolbook"/>
            </a:endParaRPr>
          </a:p>
          <a:p>
            <a:pPr indent="0" lvl="0" marL="0" rtl="0" algn="l">
              <a:spcBef>
                <a:spcPts val="60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This will print the average time taken per frame to the console. You can also compare this time with the time taken by the previous approach to see if there is any improvement in efficiency.</a:t>
            </a:r>
            <a:br>
              <a:rPr lang="en-IN" sz="2400">
                <a:latin typeface="Century Schoolbook"/>
                <a:ea typeface="Century Schoolbook"/>
                <a:cs typeface="Century Schoolbook"/>
                <a:sym typeface="Century Schoolbook"/>
              </a:rPr>
            </a:br>
            <a:endParaRPr/>
          </a:p>
        </p:txBody>
      </p:sp>
      <p:sp>
        <p:nvSpPr>
          <p:cNvPr id="292" name="Google Shape;292;g228d475b57f_4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05155338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105155338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1051553386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1051553386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1051553386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21051553386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88a0e570f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88a0e570f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sz="1650">
                <a:solidFill>
                  <a:srgbClr val="1A1A1A"/>
                </a:solidFill>
                <a:highlight>
                  <a:srgbClr val="FFFFFF"/>
                </a:highlight>
                <a:latin typeface="Arial"/>
                <a:ea typeface="Arial"/>
                <a:cs typeface="Arial"/>
                <a:sym typeface="Arial"/>
              </a:rPr>
              <a:t>The NVIDIA® CUDA® Toolkit provides a development environment for creating high performance GPU-accelerated applications. With the CUDA Toolkit, you can develop, optimize, and deploy your applications on GPU-accelerated embedded systems, desktop workstations, enterprise data centers, cloud-based platforms and HPC supercomputers. The toolkit includes GPU-accelerated libraries, debugging and optimization tools, a C/C++ compiler, and a runtime library to deploy your application.</a:t>
            </a:r>
            <a:br>
              <a:rPr lang="en-IN" sz="1650">
                <a:solidFill>
                  <a:srgbClr val="1A1A1A"/>
                </a:solidFill>
                <a:highlight>
                  <a:srgbClr val="FFFFFF"/>
                </a:highlight>
                <a:latin typeface="Arial"/>
                <a:ea typeface="Arial"/>
                <a:cs typeface="Arial"/>
                <a:sym typeface="Arial"/>
              </a:rPr>
            </a:br>
            <a:br>
              <a:rPr lang="en-IN" sz="1650">
                <a:solidFill>
                  <a:srgbClr val="1A1A1A"/>
                </a:solidFill>
                <a:highlight>
                  <a:srgbClr val="FFFFFF"/>
                </a:highlight>
                <a:latin typeface="Arial"/>
                <a:ea typeface="Arial"/>
                <a:cs typeface="Arial"/>
                <a:sym typeface="Arial"/>
              </a:rPr>
            </a:br>
            <a:r>
              <a:rPr lang="en-IN" sz="1050">
                <a:solidFill>
                  <a:srgbClr val="BDC1C6"/>
                </a:solidFill>
                <a:highlight>
                  <a:srgbClr val="202124"/>
                </a:highlight>
                <a:latin typeface="Arial"/>
                <a:ea typeface="Arial"/>
                <a:cs typeface="Arial"/>
                <a:sym typeface="Arial"/>
              </a:rPr>
              <a:t>Thonny is an integrated development environment for Python that is designed for beginners</a:t>
            </a:r>
            <a:endParaRPr sz="1050">
              <a:solidFill>
                <a:srgbClr val="BDC1C6"/>
              </a:solidFill>
              <a:highlight>
                <a:srgbClr val="202124"/>
              </a:highlight>
              <a:latin typeface="Arial"/>
              <a:ea typeface="Arial"/>
              <a:cs typeface="Arial"/>
              <a:sym typeface="Arial"/>
            </a:endParaRPr>
          </a:p>
          <a:p>
            <a:pPr indent="0" lvl="0" marL="0" rtl="0" algn="l">
              <a:spcBef>
                <a:spcPts val="0"/>
              </a:spcBef>
              <a:spcAft>
                <a:spcPts val="0"/>
              </a:spcAft>
              <a:buNone/>
            </a:pPr>
            <a:r>
              <a:rPr lang="en-IN" sz="1050">
                <a:solidFill>
                  <a:srgbClr val="BDC1C6"/>
                </a:solidFill>
                <a:highlight>
                  <a:srgbClr val="202124"/>
                </a:highlight>
                <a:latin typeface="Arial"/>
                <a:ea typeface="Arial"/>
                <a:cs typeface="Arial"/>
                <a:sym typeface="Arial"/>
              </a:rPr>
              <a:t>For model deployment</a:t>
            </a:r>
            <a:endParaRPr sz="1050">
              <a:solidFill>
                <a:srgbClr val="BDC1C6"/>
              </a:solidFill>
              <a:highlight>
                <a:srgbClr val="202124"/>
              </a:highlight>
              <a:latin typeface="Arial"/>
              <a:ea typeface="Arial"/>
              <a:cs typeface="Arial"/>
              <a:sym typeface="Arial"/>
            </a:endParaRPr>
          </a:p>
          <a:p>
            <a:pPr indent="0" lvl="0" marL="0" rtl="0" algn="l">
              <a:spcBef>
                <a:spcPts val="0"/>
              </a:spcBef>
              <a:spcAft>
                <a:spcPts val="0"/>
              </a:spcAft>
              <a:buNone/>
            </a:pPr>
            <a:r>
              <a:t/>
            </a:r>
            <a:endParaRPr sz="1050">
              <a:solidFill>
                <a:srgbClr val="BDC1C6"/>
              </a:solidFill>
              <a:highlight>
                <a:srgbClr val="202124"/>
              </a:highlight>
              <a:latin typeface="Arial"/>
              <a:ea typeface="Arial"/>
              <a:cs typeface="Arial"/>
              <a:sym typeface="Arial"/>
            </a:endParaRPr>
          </a:p>
          <a:p>
            <a:pPr indent="0" lvl="0" marL="0" rtl="0" algn="l">
              <a:spcBef>
                <a:spcPts val="0"/>
              </a:spcBef>
              <a:spcAft>
                <a:spcPts val="0"/>
              </a:spcAft>
              <a:buNone/>
            </a:pPr>
            <a:r>
              <a:rPr lang="en-IN" sz="1050">
                <a:solidFill>
                  <a:srgbClr val="BDC1C6"/>
                </a:solidFill>
                <a:highlight>
                  <a:srgbClr val="202124"/>
                </a:highlight>
                <a:latin typeface="Arial"/>
                <a:ea typeface="Arial"/>
                <a:cs typeface="Arial"/>
                <a:sym typeface="Arial"/>
              </a:rPr>
              <a:t>OpenCV is a library of programming functions mainly for real-time computer vision. </a:t>
            </a:r>
            <a:endParaRPr sz="1050">
              <a:solidFill>
                <a:srgbClr val="BDC1C6"/>
              </a:solidFill>
              <a:highlight>
                <a:srgbClr val="202124"/>
              </a:highlight>
              <a:latin typeface="Arial"/>
              <a:ea typeface="Arial"/>
              <a:cs typeface="Arial"/>
              <a:sym typeface="Arial"/>
            </a:endParaRPr>
          </a:p>
        </p:txBody>
      </p:sp>
      <p:sp>
        <p:nvSpPr>
          <p:cNvPr id="322" name="Google Shape;322;g2288a0e570f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288a0e570f_2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288a0e570f_2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YOLO (“You only look once”) is an </a:t>
            </a:r>
            <a:r>
              <a:rPr lang="en-IN" u="sng"/>
              <a:t>open-source image analysis AI</a:t>
            </a:r>
            <a:r>
              <a:rPr lang="en-IN"/>
              <a:t> system developed by the computer vision community since 2015.</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OpenCV (Open Source Computer Vision Library) is an open source computer vision and machine learning software library. OpenCV was built to provide a common infrastructure for computer vision applications and to accelerate </a:t>
            </a:r>
            <a:r>
              <a:rPr lang="en-IN" u="sng"/>
              <a:t>the use of machine perception in the commercial product</a:t>
            </a:r>
            <a:r>
              <a:rPr lang="en-IN"/>
              <a:t>s.</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PyTorch is a </a:t>
            </a:r>
            <a:r>
              <a:rPr lang="en-IN" u="sng"/>
              <a:t>fully featured framework for building deep learning models</a:t>
            </a:r>
            <a:r>
              <a:rPr lang="en-IN"/>
              <a:t>, which is a type of machine learning that's commonly used in applications like image recognition and language processing. Written in Python, it's relatively easy for most machine learning developers to learn and use</a:t>
            </a:r>
            <a:endParaRPr/>
          </a:p>
        </p:txBody>
      </p:sp>
      <p:sp>
        <p:nvSpPr>
          <p:cNvPr id="329" name="Google Shape;329;g2288a0e570f_2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09b3f3e428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09b3f3e428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sz="1650">
                <a:latin typeface="Arial"/>
                <a:ea typeface="Arial"/>
                <a:cs typeface="Arial"/>
                <a:sym typeface="Arial"/>
              </a:rPr>
              <a:t>Another way to define an epoch is the number of passes a training dataset takes around an algorithm</a:t>
            </a:r>
            <a:endParaRPr sz="1650">
              <a:latin typeface="Arial"/>
              <a:ea typeface="Arial"/>
              <a:cs typeface="Arial"/>
              <a:sym typeface="Arial"/>
            </a:endParaRPr>
          </a:p>
        </p:txBody>
      </p:sp>
      <p:sp>
        <p:nvSpPr>
          <p:cNvPr id="336" name="Google Shape;336;g209b3f3e428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09b3f3e42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09b3f3e42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209b3f3e428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3ce286fe4e_3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3ce286fe4e_3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23ce286fe4e_3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3ce286fe4e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3ce286fe4e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23ce286fe4e_3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3ce286fe4e_3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3ce286fe4e_3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23ce286fe4e_3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3ce286fe4e_3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3ce286fe4e_3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23ce286fe4e_3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167640" lvl="0" marL="274320" rtl="0" algn="l">
              <a:spcBef>
                <a:spcPts val="0"/>
              </a:spcBef>
              <a:spcAft>
                <a:spcPts val="0"/>
              </a:spcAft>
              <a:buClr>
                <a:schemeClr val="dk1"/>
              </a:buClr>
              <a:buSzPts val="1100"/>
              <a:buFont typeface="Arial"/>
              <a:buNone/>
            </a:pPr>
            <a:r>
              <a:rPr lang="en-IN" sz="2400">
                <a:latin typeface="Century Schoolbook"/>
                <a:ea typeface="Century Schoolbook"/>
                <a:cs typeface="Century Schoolbook"/>
                <a:sym typeface="Century Schoolbook"/>
              </a:rPr>
              <a:t>detecting whether the safety gear is being worn correctly or detecting safety hazards in the workplace.</a:t>
            </a:r>
            <a:endParaRPr/>
          </a:p>
        </p:txBody>
      </p:sp>
      <p:sp>
        <p:nvSpPr>
          <p:cNvPr id="380" name="Google Shape;38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29ad1cb412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29ad1cb412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229ad1cb412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b3230b53d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b3230b53d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24b3230b53d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88a0e570f_3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288a0e570f_3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288a0e570f_3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21" name="Shape 21"/>
        <p:cNvGrpSpPr/>
        <p:nvPr/>
      </p:nvGrpSpPr>
      <p:grpSpPr>
        <a:xfrm>
          <a:off x="0" y="0"/>
          <a:ext cx="0" cy="0"/>
          <a:chOff x="0" y="0"/>
          <a:chExt cx="0" cy="0"/>
        </a:xfrm>
      </p:grpSpPr>
      <p:sp>
        <p:nvSpPr>
          <p:cNvPr id="22" name="Google Shape;22;p2"/>
          <p:cNvSpPr txBox="1"/>
          <p:nvPr>
            <p:ph type="ctrTitle"/>
          </p:nvPr>
        </p:nvSpPr>
        <p:spPr>
          <a:xfrm>
            <a:off x="2286000" y="3124200"/>
            <a:ext cx="6172200" cy="189436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3000"/>
              <a:buFont typeface="Century Schoolboo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
          <p:cNvSpPr txBox="1"/>
          <p:nvPr>
            <p:ph idx="1" type="subTitle"/>
          </p:nvPr>
        </p:nvSpPr>
        <p:spPr>
          <a:xfrm>
            <a:off x="2286000" y="5003322"/>
            <a:ext cx="6172200" cy="1371600"/>
          </a:xfrm>
          <a:prstGeom prst="rect">
            <a:avLst/>
          </a:prstGeom>
          <a:noFill/>
          <a:ln>
            <a:noFill/>
          </a:ln>
        </p:spPr>
        <p:txBody>
          <a:bodyPr anchorCtr="0" anchor="t" bIns="45700" lIns="91425" spcFirstLastPara="1" rIns="91425" wrap="square" tIns="45700">
            <a:normAutofit/>
          </a:bodyPr>
          <a:lstStyle>
            <a:lvl1pPr lvl="0" algn="l">
              <a:spcBef>
                <a:spcPts val="600"/>
              </a:spcBef>
              <a:spcAft>
                <a:spcPts val="0"/>
              </a:spcAft>
              <a:buSzPts val="1260"/>
              <a:buNone/>
              <a:defRPr b="1" sz="1800">
                <a:solidFill>
                  <a:schemeClr val="dk2"/>
                </a:solidFill>
              </a:defRPr>
            </a:lvl1pPr>
            <a:lvl2pPr lvl="1" algn="ctr">
              <a:spcBef>
                <a:spcPts val="360"/>
              </a:spcBef>
              <a:spcAft>
                <a:spcPts val="0"/>
              </a:spcAft>
              <a:buSzPts val="1440"/>
              <a:buNone/>
              <a:defRPr/>
            </a:lvl2pPr>
            <a:lvl3pPr lvl="2" algn="ctr">
              <a:spcBef>
                <a:spcPts val="360"/>
              </a:spcBef>
              <a:spcAft>
                <a:spcPts val="0"/>
              </a:spcAft>
              <a:buSzPts val="1080"/>
              <a:buNone/>
              <a:defRPr/>
            </a:lvl3pPr>
            <a:lvl4pPr lvl="3" algn="ctr">
              <a:spcBef>
                <a:spcPts val="360"/>
              </a:spcBef>
              <a:spcAft>
                <a:spcPts val="0"/>
              </a:spcAft>
              <a:buSzPts val="1080"/>
              <a:buNone/>
              <a:defRPr/>
            </a:lvl4pPr>
            <a:lvl5pPr lvl="4" algn="ctr">
              <a:spcBef>
                <a:spcPts val="360"/>
              </a:spcBef>
              <a:spcAft>
                <a:spcPts val="0"/>
              </a:spcAft>
              <a:buSzPts val="1224"/>
              <a:buNone/>
              <a:defRPr/>
            </a:lvl5pPr>
            <a:lvl6pPr lvl="5" algn="ctr">
              <a:spcBef>
                <a:spcPts val="360"/>
              </a:spcBef>
              <a:spcAft>
                <a:spcPts val="0"/>
              </a:spcAft>
              <a:buSzPts val="1800"/>
              <a:buNone/>
              <a:defRPr/>
            </a:lvl6pPr>
            <a:lvl7pPr lvl="6" algn="ctr">
              <a:spcBef>
                <a:spcPts val="360"/>
              </a:spcBef>
              <a:spcAft>
                <a:spcPts val="0"/>
              </a:spcAft>
              <a:buSzPts val="108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24" name="Google Shape;24;p2"/>
          <p:cNvSpPr txBox="1"/>
          <p:nvPr>
            <p:ph idx="10" type="dt"/>
          </p:nvPr>
        </p:nvSpPr>
        <p:spPr>
          <a:xfrm rot="5400000">
            <a:off x="7764621" y="1174097"/>
            <a:ext cx="2286000" cy="3810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1" type="ftr"/>
          </p:nvPr>
        </p:nvSpPr>
        <p:spPr>
          <a:xfrm rot="5400000">
            <a:off x="7077269" y="4181669"/>
            <a:ext cx="36576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p:nvPr/>
        </p:nvSpPr>
        <p:spPr>
          <a:xfrm>
            <a:off x="381000" y="0"/>
            <a:ext cx="609600" cy="6858000"/>
          </a:xfrm>
          <a:prstGeom prst="rect">
            <a:avLst/>
          </a:prstGeom>
          <a:solidFill>
            <a:srgbClr val="FEC2AC">
              <a:alpha val="5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7" name="Google Shape;27;p2"/>
          <p:cNvSpPr/>
          <p:nvPr/>
        </p:nvSpPr>
        <p:spPr>
          <a:xfrm>
            <a:off x="276336" y="0"/>
            <a:ext cx="104664" cy="6858000"/>
          </a:xfrm>
          <a:prstGeom prst="rect">
            <a:avLst/>
          </a:prstGeom>
          <a:solidFill>
            <a:srgbClr val="FFD8CC">
              <a:alpha val="3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8" name="Google Shape;28;p2"/>
          <p:cNvSpPr/>
          <p:nvPr/>
        </p:nvSpPr>
        <p:spPr>
          <a:xfrm>
            <a:off x="990600" y="0"/>
            <a:ext cx="181872" cy="6858000"/>
          </a:xfrm>
          <a:prstGeom prst="rect">
            <a:avLst/>
          </a:prstGeom>
          <a:solidFill>
            <a:srgbClr val="FFD8CC">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9" name="Google Shape;29;p2"/>
          <p:cNvSpPr/>
          <p:nvPr/>
        </p:nvSpPr>
        <p:spPr>
          <a:xfrm>
            <a:off x="1141320" y="0"/>
            <a:ext cx="230280" cy="6858000"/>
          </a:xfrm>
          <a:prstGeom prst="rect">
            <a:avLst/>
          </a:prstGeom>
          <a:solidFill>
            <a:srgbClr val="FFEDE7">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cxnSp>
        <p:nvCxnSpPr>
          <p:cNvPr id="30" name="Google Shape;30;p2"/>
          <p:cNvCxnSpPr/>
          <p:nvPr/>
        </p:nvCxnSpPr>
        <p:spPr>
          <a:xfrm>
            <a:off x="106344" y="0"/>
            <a:ext cx="0" cy="6858000"/>
          </a:xfrm>
          <a:prstGeom prst="straightConnector1">
            <a:avLst/>
          </a:prstGeom>
          <a:noFill/>
          <a:ln cap="flat" cmpd="sng" w="57150">
            <a:solidFill>
              <a:srgbClr val="FEC2AC">
                <a:alpha val="72941"/>
              </a:srgbClr>
            </a:solidFill>
            <a:prstDash val="solid"/>
            <a:round/>
            <a:headEnd len="sm" w="sm" type="none"/>
            <a:tailEnd len="sm" w="sm" type="none"/>
          </a:ln>
        </p:spPr>
      </p:cxnSp>
      <p:cxnSp>
        <p:nvCxnSpPr>
          <p:cNvPr id="31" name="Google Shape;31;p2"/>
          <p:cNvCxnSpPr/>
          <p:nvPr/>
        </p:nvCxnSpPr>
        <p:spPr>
          <a:xfrm>
            <a:off x="914400" y="0"/>
            <a:ext cx="0" cy="6858000"/>
          </a:xfrm>
          <a:prstGeom prst="straightConnector1">
            <a:avLst/>
          </a:prstGeom>
          <a:noFill/>
          <a:ln cap="flat" cmpd="sng" w="57150">
            <a:solidFill>
              <a:srgbClr val="FFEDE7">
                <a:alpha val="82745"/>
              </a:srgbClr>
            </a:solidFill>
            <a:prstDash val="solid"/>
            <a:round/>
            <a:headEnd len="sm" w="sm" type="none"/>
            <a:tailEnd len="sm" w="sm" type="none"/>
          </a:ln>
        </p:spPr>
      </p:cxnSp>
      <p:cxnSp>
        <p:nvCxnSpPr>
          <p:cNvPr id="32" name="Google Shape;32;p2"/>
          <p:cNvCxnSpPr/>
          <p:nvPr/>
        </p:nvCxnSpPr>
        <p:spPr>
          <a:xfrm>
            <a:off x="854112" y="0"/>
            <a:ext cx="0" cy="6858000"/>
          </a:xfrm>
          <a:prstGeom prst="straightConnector1">
            <a:avLst/>
          </a:prstGeom>
          <a:noFill/>
          <a:ln cap="flat" cmpd="sng" w="57150">
            <a:solidFill>
              <a:srgbClr val="FEC2AC"/>
            </a:solidFill>
            <a:prstDash val="solid"/>
            <a:round/>
            <a:headEnd len="sm" w="sm" type="none"/>
            <a:tailEnd len="sm" w="sm" type="none"/>
          </a:ln>
        </p:spPr>
      </p:cxnSp>
      <p:cxnSp>
        <p:nvCxnSpPr>
          <p:cNvPr id="33" name="Google Shape;33;p2"/>
          <p:cNvCxnSpPr/>
          <p:nvPr/>
        </p:nvCxnSpPr>
        <p:spPr>
          <a:xfrm>
            <a:off x="1726640" y="0"/>
            <a:ext cx="0" cy="6858000"/>
          </a:xfrm>
          <a:prstGeom prst="straightConnector1">
            <a:avLst/>
          </a:prstGeom>
          <a:noFill/>
          <a:ln cap="flat" cmpd="sng" w="28575">
            <a:solidFill>
              <a:srgbClr val="FEC2AC">
                <a:alpha val="81960"/>
              </a:srgbClr>
            </a:solidFill>
            <a:prstDash val="solid"/>
            <a:round/>
            <a:headEnd len="sm" w="sm" type="none"/>
            <a:tailEnd len="sm" w="sm" type="none"/>
          </a:ln>
        </p:spPr>
      </p:cxnSp>
      <p:cxnSp>
        <p:nvCxnSpPr>
          <p:cNvPr id="34" name="Google Shape;34;p2"/>
          <p:cNvCxnSpPr/>
          <p:nvPr/>
        </p:nvCxnSpPr>
        <p:spPr>
          <a:xfrm>
            <a:off x="1066800" y="0"/>
            <a:ext cx="0" cy="6858000"/>
          </a:xfrm>
          <a:prstGeom prst="straightConnector1">
            <a:avLst/>
          </a:prstGeom>
          <a:noFill/>
          <a:ln cap="flat" cmpd="sng" w="9525">
            <a:solidFill>
              <a:srgbClr val="FEC2AC"/>
            </a:solidFill>
            <a:prstDash val="solid"/>
            <a:round/>
            <a:headEnd len="sm" w="sm" type="none"/>
            <a:tailEnd len="sm" w="sm" type="none"/>
          </a:ln>
        </p:spPr>
      </p:cxnSp>
      <p:cxnSp>
        <p:nvCxnSpPr>
          <p:cNvPr id="35" name="Google Shape;35;p2"/>
          <p:cNvCxnSpPr/>
          <p:nvPr/>
        </p:nvCxnSpPr>
        <p:spPr>
          <a:xfrm>
            <a:off x="9113856" y="0"/>
            <a:ext cx="0" cy="6858000"/>
          </a:xfrm>
          <a:prstGeom prst="straightConnector1">
            <a:avLst/>
          </a:prstGeom>
          <a:noFill/>
          <a:ln cap="flat" cmpd="thickThin" w="57150">
            <a:solidFill>
              <a:srgbClr val="FEC2AC"/>
            </a:solidFill>
            <a:prstDash val="solid"/>
            <a:round/>
            <a:headEnd len="sm" w="sm" type="none"/>
            <a:tailEnd len="sm" w="sm" type="none"/>
          </a:ln>
        </p:spPr>
      </p:cxnSp>
      <p:sp>
        <p:nvSpPr>
          <p:cNvPr id="36" name="Google Shape;36;p2"/>
          <p:cNvSpPr/>
          <p:nvPr/>
        </p:nvSpPr>
        <p:spPr>
          <a:xfrm>
            <a:off x="1219200" y="0"/>
            <a:ext cx="76200" cy="6858000"/>
          </a:xfrm>
          <a:prstGeom prst="rect">
            <a:avLst/>
          </a:prstGeom>
          <a:solidFill>
            <a:srgbClr val="FEC2AC">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7" name="Google Shape;37;p2"/>
          <p:cNvSpPr/>
          <p:nvPr/>
        </p:nvSpPr>
        <p:spPr>
          <a:xfrm>
            <a:off x="609600" y="3429000"/>
            <a:ext cx="1295400" cy="129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8" name="Google Shape;38;p2"/>
          <p:cNvSpPr/>
          <p:nvPr/>
        </p:nvSpPr>
        <p:spPr>
          <a:xfrm>
            <a:off x="1309632" y="4866752"/>
            <a:ext cx="641424" cy="6414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9" name="Google Shape;39;p2"/>
          <p:cNvSpPr/>
          <p:nvPr/>
        </p:nvSpPr>
        <p:spPr>
          <a:xfrm>
            <a:off x="1091080" y="5500632"/>
            <a:ext cx="137160" cy="1371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40" name="Google Shape;40;p2"/>
          <p:cNvSpPr/>
          <p:nvPr/>
        </p:nvSpPr>
        <p:spPr>
          <a:xfrm>
            <a:off x="1664208" y="5788152"/>
            <a:ext cx="274320" cy="27432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41" name="Google Shape;41;p2"/>
          <p:cNvSpPr/>
          <p:nvPr/>
        </p:nvSpPr>
        <p:spPr>
          <a:xfrm>
            <a:off x="1905000" y="4495800"/>
            <a:ext cx="365760" cy="3657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42" name="Google Shape;42;p2"/>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4" name="Shape 124"/>
        <p:cNvGrpSpPr/>
        <p:nvPr/>
      </p:nvGrpSpPr>
      <p:grpSpPr>
        <a:xfrm>
          <a:off x="0" y="0"/>
          <a:ext cx="0" cy="0"/>
          <a:chOff x="0" y="0"/>
          <a:chExt cx="0" cy="0"/>
        </a:xfrm>
      </p:grpSpPr>
      <p:sp>
        <p:nvSpPr>
          <p:cNvPr id="125" name="Google Shape;125;p11"/>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1"/>
          <p:cNvSpPr txBox="1"/>
          <p:nvPr>
            <p:ph idx="1" type="body"/>
          </p:nvPr>
        </p:nvSpPr>
        <p:spPr>
          <a:xfrm rot="5400000">
            <a:off x="1754124" y="303276"/>
            <a:ext cx="4873752" cy="74676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7" name="Google Shape;127;p11"/>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1"/>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1"/>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0" name="Shape 130"/>
        <p:cNvGrpSpPr/>
        <p:nvPr/>
      </p:nvGrpSpPr>
      <p:grpSpPr>
        <a:xfrm>
          <a:off x="0" y="0"/>
          <a:ext cx="0" cy="0"/>
          <a:chOff x="0" y="0"/>
          <a:chExt cx="0" cy="0"/>
        </a:xfrm>
      </p:grpSpPr>
      <p:sp>
        <p:nvSpPr>
          <p:cNvPr id="131" name="Google Shape;131;p12"/>
          <p:cNvSpPr txBox="1"/>
          <p:nvPr>
            <p:ph type="title"/>
          </p:nvPr>
        </p:nvSpPr>
        <p:spPr>
          <a:xfrm rot="5400000">
            <a:off x="4541838" y="2362202"/>
            <a:ext cx="5851525" cy="1676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33" name="Google Shape;133;p12"/>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2"/>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2"/>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6" name="Shape 136"/>
        <p:cNvGrpSpPr/>
        <p:nvPr/>
      </p:nvGrpSpPr>
      <p:grpSpPr>
        <a:xfrm>
          <a:off x="0" y="0"/>
          <a:ext cx="0" cy="0"/>
          <a:chOff x="0" y="0"/>
          <a:chExt cx="0" cy="0"/>
        </a:xfrm>
      </p:grpSpPr>
      <p:sp>
        <p:nvSpPr>
          <p:cNvPr id="137" name="Google Shape;137;p13"/>
          <p:cNvSpPr txBox="1"/>
          <p:nvPr>
            <p:ph type="title"/>
          </p:nvPr>
        </p:nvSpPr>
        <p:spPr>
          <a:xfrm>
            <a:off x="490250" y="600200"/>
            <a:ext cx="6367800" cy="5454300"/>
          </a:xfrm>
          <a:prstGeom prst="rect">
            <a:avLst/>
          </a:prstGeom>
        </p:spPr>
        <p:txBody>
          <a:bodyPr anchorCtr="0" anchor="ctr" bIns="45700" lIns="91425" spcFirstLastPara="1" rIns="91425" wrap="square" tIns="4570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8" name="Google Shape;138;p13"/>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3"/>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6" name="Google Shape;46;p3"/>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48" name="Google Shape;48;p3"/>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49" name="Shape 49"/>
        <p:cNvGrpSpPr/>
        <p:nvPr/>
      </p:nvGrpSpPr>
      <p:grpSpPr>
        <a:xfrm>
          <a:off x="0" y="0"/>
          <a:ext cx="0" cy="0"/>
          <a:chOff x="0" y="0"/>
          <a:chExt cx="0" cy="0"/>
        </a:xfrm>
      </p:grpSpPr>
      <p:sp>
        <p:nvSpPr>
          <p:cNvPr id="50" name="Google Shape;50;p4"/>
          <p:cNvSpPr txBox="1"/>
          <p:nvPr>
            <p:ph type="title"/>
          </p:nvPr>
        </p:nvSpPr>
        <p:spPr>
          <a:xfrm>
            <a:off x="2286000" y="2895600"/>
            <a:ext cx="6172200" cy="205359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000"/>
              <a:buFont typeface="Century Schoolbook"/>
              <a:buNone/>
              <a:defRPr b="1" sz="3000" cap="small"/>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
          <p:cNvSpPr txBox="1"/>
          <p:nvPr>
            <p:ph idx="1" type="body"/>
          </p:nvPr>
        </p:nvSpPr>
        <p:spPr>
          <a:xfrm>
            <a:off x="2286000" y="5010150"/>
            <a:ext cx="6172200"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600"/>
              </a:spcBef>
              <a:spcAft>
                <a:spcPts val="0"/>
              </a:spcAft>
              <a:buSzPts val="1260"/>
              <a:buNone/>
              <a:defRPr b="1" sz="1800">
                <a:solidFill>
                  <a:schemeClr val="lt2"/>
                </a:solidFill>
              </a:defRPr>
            </a:lvl1pPr>
            <a:lvl2pPr indent="-228600" lvl="1" marL="914400" algn="l">
              <a:spcBef>
                <a:spcPts val="360"/>
              </a:spcBef>
              <a:spcAft>
                <a:spcPts val="0"/>
              </a:spcAft>
              <a:buSzPts val="1440"/>
              <a:buNone/>
              <a:defRPr sz="1800">
                <a:solidFill>
                  <a:schemeClr val="lt1"/>
                </a:solidFill>
              </a:defRPr>
            </a:lvl2pPr>
            <a:lvl3pPr indent="-228600" lvl="2" marL="1371600" algn="l">
              <a:spcBef>
                <a:spcPts val="320"/>
              </a:spcBef>
              <a:spcAft>
                <a:spcPts val="0"/>
              </a:spcAft>
              <a:buSzPts val="960"/>
              <a:buNone/>
              <a:defRPr sz="1600">
                <a:solidFill>
                  <a:schemeClr val="lt1"/>
                </a:solidFill>
              </a:defRPr>
            </a:lvl3pPr>
            <a:lvl4pPr indent="-228600" lvl="3" marL="1828800" algn="l">
              <a:spcBef>
                <a:spcPts val="280"/>
              </a:spcBef>
              <a:spcAft>
                <a:spcPts val="0"/>
              </a:spcAft>
              <a:buSzPts val="840"/>
              <a:buNone/>
              <a:defRPr sz="1400">
                <a:solidFill>
                  <a:schemeClr val="lt1"/>
                </a:solidFill>
              </a:defRPr>
            </a:lvl4pPr>
            <a:lvl5pPr indent="-228600" lvl="4" marL="2286000" algn="l">
              <a:spcBef>
                <a:spcPts val="280"/>
              </a:spcBef>
              <a:spcAft>
                <a:spcPts val="0"/>
              </a:spcAft>
              <a:buSzPts val="952"/>
              <a:buNone/>
              <a:defRPr sz="1400">
                <a:solidFill>
                  <a:schemeClr val="lt1"/>
                </a:solidFill>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2" name="Google Shape;52;p4"/>
          <p:cNvSpPr txBox="1"/>
          <p:nvPr>
            <p:ph idx="10" type="dt"/>
          </p:nvPr>
        </p:nvSpPr>
        <p:spPr>
          <a:xfrm rot="5400000">
            <a:off x="7763256" y="1170432"/>
            <a:ext cx="2286000" cy="3810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
          <p:cNvSpPr txBox="1"/>
          <p:nvPr>
            <p:ph idx="11" type="ftr"/>
          </p:nvPr>
        </p:nvSpPr>
        <p:spPr>
          <a:xfrm rot="5400000">
            <a:off x="7077456" y="4178808"/>
            <a:ext cx="36576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
          <p:cNvSpPr/>
          <p:nvPr/>
        </p:nvSpPr>
        <p:spPr>
          <a:xfrm>
            <a:off x="381000" y="0"/>
            <a:ext cx="609600" cy="6858000"/>
          </a:xfrm>
          <a:prstGeom prst="rect">
            <a:avLst/>
          </a:prstGeom>
          <a:solidFill>
            <a:srgbClr val="FEC2AC">
              <a:alpha val="5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55" name="Google Shape;55;p4"/>
          <p:cNvSpPr/>
          <p:nvPr/>
        </p:nvSpPr>
        <p:spPr>
          <a:xfrm>
            <a:off x="276336" y="0"/>
            <a:ext cx="104664" cy="6858000"/>
          </a:xfrm>
          <a:prstGeom prst="rect">
            <a:avLst/>
          </a:prstGeom>
          <a:solidFill>
            <a:srgbClr val="FFD8CC">
              <a:alpha val="3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56" name="Google Shape;56;p4"/>
          <p:cNvSpPr/>
          <p:nvPr/>
        </p:nvSpPr>
        <p:spPr>
          <a:xfrm>
            <a:off x="990600" y="0"/>
            <a:ext cx="181872" cy="6858000"/>
          </a:xfrm>
          <a:prstGeom prst="rect">
            <a:avLst/>
          </a:prstGeom>
          <a:solidFill>
            <a:srgbClr val="FFD8CC">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57" name="Google Shape;57;p4"/>
          <p:cNvSpPr/>
          <p:nvPr/>
        </p:nvSpPr>
        <p:spPr>
          <a:xfrm>
            <a:off x="1141320" y="0"/>
            <a:ext cx="230280" cy="6858000"/>
          </a:xfrm>
          <a:prstGeom prst="rect">
            <a:avLst/>
          </a:prstGeom>
          <a:solidFill>
            <a:srgbClr val="FFEDE7">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58" name="Google Shape;58;p4"/>
          <p:cNvCxnSpPr/>
          <p:nvPr/>
        </p:nvCxnSpPr>
        <p:spPr>
          <a:xfrm>
            <a:off x="106344" y="0"/>
            <a:ext cx="0" cy="6858000"/>
          </a:xfrm>
          <a:prstGeom prst="straightConnector1">
            <a:avLst/>
          </a:prstGeom>
          <a:noFill/>
          <a:ln cap="flat" cmpd="sng" w="57150">
            <a:solidFill>
              <a:srgbClr val="FEC2AC">
                <a:alpha val="72941"/>
              </a:srgbClr>
            </a:solidFill>
            <a:prstDash val="solid"/>
            <a:round/>
            <a:headEnd len="sm" w="sm" type="none"/>
            <a:tailEnd len="sm" w="sm" type="none"/>
          </a:ln>
        </p:spPr>
      </p:cxnSp>
      <p:cxnSp>
        <p:nvCxnSpPr>
          <p:cNvPr id="59" name="Google Shape;59;p4"/>
          <p:cNvCxnSpPr/>
          <p:nvPr/>
        </p:nvCxnSpPr>
        <p:spPr>
          <a:xfrm>
            <a:off x="914400" y="0"/>
            <a:ext cx="0" cy="6858000"/>
          </a:xfrm>
          <a:prstGeom prst="straightConnector1">
            <a:avLst/>
          </a:prstGeom>
          <a:noFill/>
          <a:ln cap="flat" cmpd="sng" w="57150">
            <a:solidFill>
              <a:srgbClr val="FFEDE7">
                <a:alpha val="82745"/>
              </a:srgbClr>
            </a:solidFill>
            <a:prstDash val="solid"/>
            <a:round/>
            <a:headEnd len="sm" w="sm" type="none"/>
            <a:tailEnd len="sm" w="sm" type="none"/>
          </a:ln>
        </p:spPr>
      </p:cxnSp>
      <p:cxnSp>
        <p:nvCxnSpPr>
          <p:cNvPr id="60" name="Google Shape;60;p4"/>
          <p:cNvCxnSpPr/>
          <p:nvPr/>
        </p:nvCxnSpPr>
        <p:spPr>
          <a:xfrm>
            <a:off x="854112" y="0"/>
            <a:ext cx="0" cy="6858000"/>
          </a:xfrm>
          <a:prstGeom prst="straightConnector1">
            <a:avLst/>
          </a:prstGeom>
          <a:noFill/>
          <a:ln cap="flat" cmpd="sng" w="57150">
            <a:solidFill>
              <a:srgbClr val="FEC2AC"/>
            </a:solidFill>
            <a:prstDash val="solid"/>
            <a:round/>
            <a:headEnd len="sm" w="sm" type="none"/>
            <a:tailEnd len="sm" w="sm" type="none"/>
          </a:ln>
        </p:spPr>
      </p:cxnSp>
      <p:cxnSp>
        <p:nvCxnSpPr>
          <p:cNvPr id="61" name="Google Shape;61;p4"/>
          <p:cNvCxnSpPr/>
          <p:nvPr/>
        </p:nvCxnSpPr>
        <p:spPr>
          <a:xfrm>
            <a:off x="1726640" y="0"/>
            <a:ext cx="0" cy="6858000"/>
          </a:xfrm>
          <a:prstGeom prst="straightConnector1">
            <a:avLst/>
          </a:prstGeom>
          <a:noFill/>
          <a:ln cap="flat" cmpd="sng" w="28575">
            <a:solidFill>
              <a:srgbClr val="FEC2AC">
                <a:alpha val="81960"/>
              </a:srgbClr>
            </a:solidFill>
            <a:prstDash val="solid"/>
            <a:round/>
            <a:headEnd len="sm" w="sm" type="none"/>
            <a:tailEnd len="sm" w="sm" type="none"/>
          </a:ln>
        </p:spPr>
      </p:cxnSp>
      <p:cxnSp>
        <p:nvCxnSpPr>
          <p:cNvPr id="62" name="Google Shape;62;p4"/>
          <p:cNvCxnSpPr/>
          <p:nvPr/>
        </p:nvCxnSpPr>
        <p:spPr>
          <a:xfrm>
            <a:off x="1066800" y="0"/>
            <a:ext cx="0" cy="6858000"/>
          </a:xfrm>
          <a:prstGeom prst="straightConnector1">
            <a:avLst/>
          </a:prstGeom>
          <a:noFill/>
          <a:ln cap="flat" cmpd="sng" w="9525">
            <a:solidFill>
              <a:srgbClr val="FEC2AC"/>
            </a:solidFill>
            <a:prstDash val="solid"/>
            <a:round/>
            <a:headEnd len="sm" w="sm" type="none"/>
            <a:tailEnd len="sm" w="sm" type="none"/>
          </a:ln>
        </p:spPr>
      </p:cxnSp>
      <p:sp>
        <p:nvSpPr>
          <p:cNvPr id="63" name="Google Shape;63;p4"/>
          <p:cNvSpPr/>
          <p:nvPr/>
        </p:nvSpPr>
        <p:spPr>
          <a:xfrm>
            <a:off x="1219200" y="0"/>
            <a:ext cx="76200" cy="6858000"/>
          </a:xfrm>
          <a:prstGeom prst="rect">
            <a:avLst/>
          </a:prstGeom>
          <a:solidFill>
            <a:srgbClr val="FEC2AC">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4" name="Google Shape;64;p4"/>
          <p:cNvSpPr/>
          <p:nvPr/>
        </p:nvSpPr>
        <p:spPr>
          <a:xfrm>
            <a:off x="609600" y="3429000"/>
            <a:ext cx="1295400" cy="129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5" name="Google Shape;65;p4"/>
          <p:cNvSpPr/>
          <p:nvPr/>
        </p:nvSpPr>
        <p:spPr>
          <a:xfrm>
            <a:off x="1324704" y="4866752"/>
            <a:ext cx="641424" cy="6414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6" name="Google Shape;66;p4"/>
          <p:cNvSpPr/>
          <p:nvPr/>
        </p:nvSpPr>
        <p:spPr>
          <a:xfrm>
            <a:off x="1091080" y="5500632"/>
            <a:ext cx="137160" cy="1371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7" name="Google Shape;67;p4"/>
          <p:cNvSpPr/>
          <p:nvPr/>
        </p:nvSpPr>
        <p:spPr>
          <a:xfrm>
            <a:off x="1664208" y="5791200"/>
            <a:ext cx="274320" cy="27432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8" name="Google Shape;68;p4"/>
          <p:cNvSpPr/>
          <p:nvPr/>
        </p:nvSpPr>
        <p:spPr>
          <a:xfrm>
            <a:off x="1879040" y="4479888"/>
            <a:ext cx="365760" cy="3657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69" name="Google Shape;69;p4"/>
          <p:cNvCxnSpPr/>
          <p:nvPr/>
        </p:nvCxnSpPr>
        <p:spPr>
          <a:xfrm>
            <a:off x="9097944" y="0"/>
            <a:ext cx="0" cy="6858000"/>
          </a:xfrm>
          <a:prstGeom prst="straightConnector1">
            <a:avLst/>
          </a:prstGeom>
          <a:noFill/>
          <a:ln cap="flat" cmpd="thickThin" w="57150">
            <a:solidFill>
              <a:srgbClr val="FEC2AC"/>
            </a:solidFill>
            <a:prstDash val="solid"/>
            <a:round/>
            <a:headEnd len="sm" w="sm" type="none"/>
            <a:tailEnd len="sm" w="sm" type="none"/>
          </a:ln>
        </p:spPr>
      </p:cxnSp>
      <p:sp>
        <p:nvSpPr>
          <p:cNvPr id="70" name="Google Shape;70;p4"/>
          <p:cNvSpPr txBox="1"/>
          <p:nvPr>
            <p:ph idx="12" type="sldNum"/>
          </p:nvPr>
        </p:nvSpPr>
        <p:spPr>
          <a:xfrm>
            <a:off x="1340616" y="4928702"/>
            <a:ext cx="609600" cy="51752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 name="Shape 71"/>
        <p:cNvGrpSpPr/>
        <p:nvPr/>
      </p:nvGrpSpPr>
      <p:grpSpPr>
        <a:xfrm>
          <a:off x="0" y="0"/>
          <a:ext cx="0" cy="0"/>
          <a:chOff x="0" y="0"/>
          <a:chExt cx="0" cy="0"/>
        </a:xfrm>
      </p:grpSpPr>
      <p:sp>
        <p:nvSpPr>
          <p:cNvPr id="72" name="Google Shape;72;p5"/>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5"/>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76" name="Google Shape;76;p5"/>
          <p:cNvSpPr txBox="1"/>
          <p:nvPr>
            <p:ph idx="1" type="body"/>
          </p:nvPr>
        </p:nvSpPr>
        <p:spPr>
          <a:xfrm>
            <a:off x="457200" y="1600200"/>
            <a:ext cx="3657600" cy="45720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5"/>
          <p:cNvSpPr txBox="1"/>
          <p:nvPr>
            <p:ph idx="2" type="body"/>
          </p:nvPr>
        </p:nvSpPr>
        <p:spPr>
          <a:xfrm>
            <a:off x="4270248" y="1600200"/>
            <a:ext cx="3657600" cy="45720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8" name="Shape 78"/>
        <p:cNvGrpSpPr/>
        <p:nvPr/>
      </p:nvGrpSpPr>
      <p:grpSpPr>
        <a:xfrm>
          <a:off x="0" y="0"/>
          <a:ext cx="0" cy="0"/>
          <a:chOff x="0" y="0"/>
          <a:chExt cx="0" cy="0"/>
        </a:xfrm>
      </p:grpSpPr>
      <p:sp>
        <p:nvSpPr>
          <p:cNvPr id="79" name="Google Shape;79;p6"/>
          <p:cNvSpPr txBox="1"/>
          <p:nvPr>
            <p:ph type="title"/>
          </p:nvPr>
        </p:nvSpPr>
        <p:spPr>
          <a:xfrm>
            <a:off x="457200" y="273050"/>
            <a:ext cx="75438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30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83" name="Google Shape;83;p6"/>
          <p:cNvSpPr txBox="1"/>
          <p:nvPr>
            <p:ph idx="1" type="body"/>
          </p:nvPr>
        </p:nvSpPr>
        <p:spPr>
          <a:xfrm>
            <a:off x="457200" y="2362200"/>
            <a:ext cx="3657600" cy="38862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4" name="Google Shape;84;p6"/>
          <p:cNvSpPr txBox="1"/>
          <p:nvPr>
            <p:ph idx="2" type="body"/>
          </p:nvPr>
        </p:nvSpPr>
        <p:spPr>
          <a:xfrm>
            <a:off x="4371975" y="2362200"/>
            <a:ext cx="3657600" cy="38862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5" name="Google Shape;85;p6"/>
          <p:cNvSpPr/>
          <p:nvPr>
            <p:ph idx="3" type="body"/>
          </p:nvPr>
        </p:nvSpPr>
        <p:spPr>
          <a:xfrm>
            <a:off x="457200" y="1569720"/>
            <a:ext cx="3657600" cy="658368"/>
          </a:xfrm>
          <a:prstGeom prst="roundRect">
            <a:avLst>
              <a:gd fmla="val 16667" name="adj"/>
            </a:avLst>
          </a:prstGeom>
          <a:solidFill>
            <a:schemeClr val="accent1"/>
          </a:solidFill>
          <a:ln>
            <a:noFill/>
          </a:ln>
        </p:spPr>
        <p:txBody>
          <a:bodyPr anchorCtr="0" anchor="ctr" bIns="45700" lIns="91425" spcFirstLastPara="1" rIns="91425" wrap="square" tIns="45700">
            <a:normAutofit/>
          </a:bodyPr>
          <a:lstStyle>
            <a:lvl1pPr indent="-228600" lvl="0" marL="457200" algn="l">
              <a:spcBef>
                <a:spcPts val="600"/>
              </a:spcBef>
              <a:spcAft>
                <a:spcPts val="0"/>
              </a:spcAft>
              <a:buSzPts val="1400"/>
              <a:buFont typeface="Century Schoolbook"/>
              <a:buNone/>
              <a:defRPr b="1" sz="2000">
                <a:solidFill>
                  <a:srgbClr val="FFFFFF"/>
                </a:solidFill>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6" name="Google Shape;86;p6"/>
          <p:cNvSpPr/>
          <p:nvPr>
            <p:ph idx="4" type="body"/>
          </p:nvPr>
        </p:nvSpPr>
        <p:spPr>
          <a:xfrm>
            <a:off x="4343400" y="1569720"/>
            <a:ext cx="3657600" cy="658368"/>
          </a:xfrm>
          <a:prstGeom prst="roundRect">
            <a:avLst>
              <a:gd fmla="val 16667" name="adj"/>
            </a:avLst>
          </a:prstGeom>
          <a:solidFill>
            <a:schemeClr val="accent1"/>
          </a:solidFill>
          <a:ln>
            <a:noFill/>
          </a:ln>
        </p:spPr>
        <p:txBody>
          <a:bodyPr anchorCtr="0" anchor="ctr" bIns="45700" lIns="91425" spcFirstLastPara="1" rIns="91425" wrap="square" tIns="45700">
            <a:normAutofit/>
          </a:bodyPr>
          <a:lstStyle>
            <a:lvl1pPr indent="-228600" lvl="0" marL="457200" algn="l">
              <a:spcBef>
                <a:spcPts val="600"/>
              </a:spcBef>
              <a:spcAft>
                <a:spcPts val="0"/>
              </a:spcAft>
              <a:buSzPts val="1400"/>
              <a:buFont typeface="Century Schoolbook"/>
              <a:buNone/>
              <a:defRPr b="1" sz="2000">
                <a:solidFill>
                  <a:srgbClr val="FFFFFF"/>
                </a:solidFill>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7"/>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7"/>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91" name="Google Shape;91;p7"/>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8"/>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8"/>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8"/>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solidFill>
          <a:schemeClr val="lt1"/>
        </a:solidFill>
      </p:bgPr>
    </p:bg>
    <p:spTree>
      <p:nvGrpSpPr>
        <p:cNvPr id="96" name="Shape 96"/>
        <p:cNvGrpSpPr/>
        <p:nvPr/>
      </p:nvGrpSpPr>
      <p:grpSpPr>
        <a:xfrm>
          <a:off x="0" y="0"/>
          <a:ext cx="0" cy="0"/>
          <a:chOff x="0" y="0"/>
          <a:chExt cx="0" cy="0"/>
        </a:xfrm>
      </p:grpSpPr>
      <p:cxnSp>
        <p:nvCxnSpPr>
          <p:cNvPr id="97" name="Google Shape;97;p9"/>
          <p:cNvCxnSpPr/>
          <p:nvPr/>
        </p:nvCxnSpPr>
        <p:spPr>
          <a:xfrm>
            <a:off x="8763000" y="0"/>
            <a:ext cx="0" cy="6858000"/>
          </a:xfrm>
          <a:prstGeom prst="straightConnector1">
            <a:avLst/>
          </a:prstGeom>
          <a:noFill/>
          <a:ln cap="flat" cmpd="sng" w="38100">
            <a:solidFill>
              <a:srgbClr val="FEC2AC">
                <a:alpha val="92941"/>
              </a:srgbClr>
            </a:solidFill>
            <a:prstDash val="solid"/>
            <a:round/>
            <a:headEnd len="sm" w="sm" type="none"/>
            <a:tailEnd len="sm" w="sm" type="none"/>
          </a:ln>
        </p:spPr>
      </p:cxnSp>
      <p:sp>
        <p:nvSpPr>
          <p:cNvPr id="98" name="Google Shape;98;p9"/>
          <p:cNvSpPr txBox="1"/>
          <p:nvPr>
            <p:ph type="title"/>
          </p:nvPr>
        </p:nvSpPr>
        <p:spPr>
          <a:xfrm rot="5400000">
            <a:off x="3371850" y="3200400"/>
            <a:ext cx="6309360" cy="457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000"/>
              <a:buFont typeface="Century Schoolbook"/>
              <a:buNone/>
              <a:defRPr b="1" sz="2000" cap="small"/>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9"/>
          <p:cNvSpPr txBox="1"/>
          <p:nvPr>
            <p:ph idx="1" type="body"/>
          </p:nvPr>
        </p:nvSpPr>
        <p:spPr>
          <a:xfrm>
            <a:off x="6812280" y="274320"/>
            <a:ext cx="1527048" cy="498348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840"/>
              <a:buNone/>
              <a:defRPr sz="1200"/>
            </a:lvl1pPr>
            <a:lvl2pPr indent="-228600" lvl="1" marL="914400" algn="l">
              <a:spcBef>
                <a:spcPts val="1000"/>
              </a:spcBef>
              <a:spcAft>
                <a:spcPts val="0"/>
              </a:spcAft>
              <a:buSzPts val="960"/>
              <a:buNone/>
              <a:defRPr sz="1200"/>
            </a:lvl2pPr>
            <a:lvl3pPr indent="-228600" lvl="2" marL="1371600" algn="l">
              <a:spcBef>
                <a:spcPts val="200"/>
              </a:spcBef>
              <a:spcAft>
                <a:spcPts val="0"/>
              </a:spcAft>
              <a:buSzPts val="600"/>
              <a:buNone/>
              <a:defRPr sz="1000"/>
            </a:lvl3pPr>
            <a:lvl4pPr indent="-228600" lvl="3" marL="1828800" algn="l">
              <a:spcBef>
                <a:spcPts val="180"/>
              </a:spcBef>
              <a:spcAft>
                <a:spcPts val="0"/>
              </a:spcAft>
              <a:buSzPts val="540"/>
              <a:buNone/>
              <a:defRPr sz="900"/>
            </a:lvl4pPr>
            <a:lvl5pPr indent="-228600" lvl="4" marL="2286000" algn="l">
              <a:spcBef>
                <a:spcPts val="180"/>
              </a:spcBef>
              <a:spcAft>
                <a:spcPts val="0"/>
              </a:spcAft>
              <a:buSzPts val="612"/>
              <a:buNone/>
              <a:defRPr sz="900"/>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cxnSp>
        <p:nvCxnSpPr>
          <p:cNvPr id="100" name="Google Shape;100;p9"/>
          <p:cNvCxnSpPr/>
          <p:nvPr/>
        </p:nvCxnSpPr>
        <p:spPr>
          <a:xfrm>
            <a:off x="6248400" y="0"/>
            <a:ext cx="0" cy="6858000"/>
          </a:xfrm>
          <a:prstGeom prst="straightConnector1">
            <a:avLst/>
          </a:prstGeom>
          <a:noFill/>
          <a:ln cap="flat" cmpd="sng" w="38100">
            <a:solidFill>
              <a:srgbClr val="FEC2AC"/>
            </a:solidFill>
            <a:prstDash val="solid"/>
            <a:round/>
            <a:headEnd len="sm" w="sm" type="none"/>
            <a:tailEnd len="sm" w="sm" type="none"/>
          </a:ln>
        </p:spPr>
      </p:cxnSp>
      <p:cxnSp>
        <p:nvCxnSpPr>
          <p:cNvPr id="101" name="Google Shape;101;p9"/>
          <p:cNvCxnSpPr/>
          <p:nvPr/>
        </p:nvCxnSpPr>
        <p:spPr>
          <a:xfrm>
            <a:off x="6192296" y="0"/>
            <a:ext cx="0" cy="6858000"/>
          </a:xfrm>
          <a:prstGeom prst="straightConnector1">
            <a:avLst/>
          </a:prstGeom>
          <a:noFill/>
          <a:ln cap="flat" cmpd="sng" w="12700">
            <a:solidFill>
              <a:schemeClr val="accent1"/>
            </a:solidFill>
            <a:prstDash val="solid"/>
            <a:round/>
            <a:headEnd len="sm" w="sm" type="none"/>
            <a:tailEnd len="sm" w="sm" type="none"/>
          </a:ln>
        </p:spPr>
      </p:cxnSp>
      <p:cxnSp>
        <p:nvCxnSpPr>
          <p:cNvPr id="102" name="Google Shape;102;p9"/>
          <p:cNvCxnSpPr/>
          <p:nvPr/>
        </p:nvCxnSpPr>
        <p:spPr>
          <a:xfrm>
            <a:off x="8991600" y="0"/>
            <a:ext cx="0" cy="6858000"/>
          </a:xfrm>
          <a:prstGeom prst="straightConnector1">
            <a:avLst/>
          </a:prstGeom>
          <a:noFill/>
          <a:ln cap="flat" cmpd="sng" w="19050">
            <a:solidFill>
              <a:schemeClr val="accent1"/>
            </a:solidFill>
            <a:prstDash val="solid"/>
            <a:round/>
            <a:headEnd len="sm" w="sm" type="none"/>
            <a:tailEnd len="sm" w="sm" type="none"/>
          </a:ln>
        </p:spPr>
      </p:cxnSp>
      <p:sp>
        <p:nvSpPr>
          <p:cNvPr id="103" name="Google Shape;103;p9"/>
          <p:cNvSpPr/>
          <p:nvPr/>
        </p:nvSpPr>
        <p:spPr>
          <a:xfrm>
            <a:off x="8839200" y="0"/>
            <a:ext cx="304800" cy="6858000"/>
          </a:xfrm>
          <a:prstGeom prst="rect">
            <a:avLst/>
          </a:prstGeom>
          <a:solidFill>
            <a:srgbClr val="FEC2AC">
              <a:alpha val="8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104" name="Google Shape;104;p9"/>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sp>
        <p:nvSpPr>
          <p:cNvPr id="105" name="Google Shape;105;p9"/>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06" name="Google Shape;106;p9"/>
          <p:cNvSpPr txBox="1"/>
          <p:nvPr>
            <p:ph idx="2" type="body"/>
          </p:nvPr>
        </p:nvSpPr>
        <p:spPr>
          <a:xfrm>
            <a:off x="304800" y="274320"/>
            <a:ext cx="5638800" cy="6327648"/>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7" name="Google Shape;107;p9"/>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9"/>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109" name="Google Shape;109;p9"/>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0" name="Shape 110"/>
        <p:cNvGrpSpPr/>
        <p:nvPr/>
      </p:nvGrpSpPr>
      <p:grpSpPr>
        <a:xfrm>
          <a:off x="0" y="0"/>
          <a:ext cx="0" cy="0"/>
          <a:chOff x="0" y="0"/>
          <a:chExt cx="0" cy="0"/>
        </a:xfrm>
      </p:grpSpPr>
      <p:cxnSp>
        <p:nvCxnSpPr>
          <p:cNvPr id="111" name="Google Shape;111;p10"/>
          <p:cNvCxnSpPr/>
          <p:nvPr/>
        </p:nvCxnSpPr>
        <p:spPr>
          <a:xfrm>
            <a:off x="8763000" y="0"/>
            <a:ext cx="0" cy="6858000"/>
          </a:xfrm>
          <a:prstGeom prst="straightConnector1">
            <a:avLst/>
          </a:prstGeom>
          <a:noFill/>
          <a:ln cap="flat" cmpd="sng" w="38100">
            <a:solidFill>
              <a:srgbClr val="FEC2AC"/>
            </a:solidFill>
            <a:prstDash val="solid"/>
            <a:round/>
            <a:headEnd len="sm" w="sm" type="none"/>
            <a:tailEnd len="sm" w="sm" type="none"/>
          </a:ln>
        </p:spPr>
      </p:cxnSp>
      <p:sp>
        <p:nvSpPr>
          <p:cNvPr id="112" name="Google Shape;112;p10"/>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13" name="Google Shape;113;p10"/>
          <p:cNvSpPr txBox="1"/>
          <p:nvPr>
            <p:ph type="title"/>
          </p:nvPr>
        </p:nvSpPr>
        <p:spPr>
          <a:xfrm rot="5400000">
            <a:off x="3350133" y="3200400"/>
            <a:ext cx="6309360" cy="457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000"/>
              <a:buFont typeface="Century Schoolbook"/>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0"/>
          <p:cNvSpPr/>
          <p:nvPr>
            <p:ph idx="2" type="pic"/>
          </p:nvPr>
        </p:nvSpPr>
        <p:spPr>
          <a:xfrm>
            <a:off x="0" y="0"/>
            <a:ext cx="6172200" cy="6858000"/>
          </a:xfrm>
          <a:prstGeom prst="rect">
            <a:avLst/>
          </a:prstGeom>
          <a:solidFill>
            <a:schemeClr val="lt2"/>
          </a:solidFill>
          <a:ln>
            <a:noFill/>
          </a:ln>
        </p:spPr>
      </p:sp>
      <p:sp>
        <p:nvSpPr>
          <p:cNvPr id="115" name="Google Shape;115;p10"/>
          <p:cNvSpPr txBox="1"/>
          <p:nvPr>
            <p:ph idx="1" type="body"/>
          </p:nvPr>
        </p:nvSpPr>
        <p:spPr>
          <a:xfrm>
            <a:off x="6765798" y="264795"/>
            <a:ext cx="1524000" cy="4956048"/>
          </a:xfrm>
          <a:prstGeom prst="rect">
            <a:avLst/>
          </a:prstGeom>
          <a:noFill/>
          <a:ln>
            <a:noFill/>
          </a:ln>
        </p:spPr>
        <p:txBody>
          <a:bodyPr anchorCtr="0" anchor="t" bIns="45700" lIns="91425" spcFirstLastPara="1" rIns="91425" wrap="square" tIns="45700">
            <a:normAutofit/>
          </a:bodyPr>
          <a:lstStyle>
            <a:lvl1pPr indent="-228600" lvl="0" marL="457200" algn="l">
              <a:spcBef>
                <a:spcPts val="100"/>
              </a:spcBef>
              <a:spcAft>
                <a:spcPts val="0"/>
              </a:spcAft>
              <a:buSzPts val="840"/>
              <a:buFont typeface="Century Schoolbook"/>
              <a:buNone/>
              <a:defRPr sz="1200"/>
            </a:lvl1pPr>
            <a:lvl2pPr indent="-289560" lvl="1" marL="914400" algn="l">
              <a:spcBef>
                <a:spcPts val="400"/>
              </a:spcBef>
              <a:spcAft>
                <a:spcPts val="0"/>
              </a:spcAft>
              <a:buSzPts val="960"/>
              <a:buChar char="⚫"/>
              <a:defRPr sz="1200"/>
            </a:lvl2pPr>
            <a:lvl3pPr indent="-266700" lvl="2" marL="1371600" algn="l">
              <a:spcBef>
                <a:spcPts val="200"/>
              </a:spcBef>
              <a:spcAft>
                <a:spcPts val="0"/>
              </a:spcAft>
              <a:buSzPts val="600"/>
              <a:buChar char="🞆"/>
              <a:defRPr sz="1000"/>
            </a:lvl3pPr>
            <a:lvl4pPr indent="-262889" lvl="3" marL="1828800" algn="l">
              <a:spcBef>
                <a:spcPts val="180"/>
              </a:spcBef>
              <a:spcAft>
                <a:spcPts val="0"/>
              </a:spcAft>
              <a:buSzPts val="540"/>
              <a:buChar char="🞆"/>
              <a:defRPr sz="900"/>
            </a:lvl4pPr>
            <a:lvl5pPr indent="-267461" lvl="4" marL="2286000" algn="l">
              <a:spcBef>
                <a:spcPts val="180"/>
              </a:spcBef>
              <a:spcAft>
                <a:spcPts val="0"/>
              </a:spcAft>
              <a:buSzPts val="612"/>
              <a:buChar char="⚫"/>
              <a:defRPr sz="900"/>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cxnSp>
        <p:nvCxnSpPr>
          <p:cNvPr id="116" name="Google Shape;116;p10"/>
          <p:cNvCxnSpPr/>
          <p:nvPr/>
        </p:nvCxnSpPr>
        <p:spPr>
          <a:xfrm>
            <a:off x="8991600" y="0"/>
            <a:ext cx="0" cy="6858000"/>
          </a:xfrm>
          <a:prstGeom prst="straightConnector1">
            <a:avLst/>
          </a:prstGeom>
          <a:noFill/>
          <a:ln cap="flat" cmpd="sng" w="9525">
            <a:solidFill>
              <a:schemeClr val="dk1"/>
            </a:solidFill>
            <a:prstDash val="solid"/>
            <a:round/>
            <a:headEnd len="sm" w="sm" type="none"/>
            <a:tailEnd len="sm" w="sm" type="none"/>
          </a:ln>
        </p:spPr>
      </p:cxnSp>
      <p:sp>
        <p:nvSpPr>
          <p:cNvPr id="117" name="Google Shape;117;p10"/>
          <p:cNvSpPr/>
          <p:nvPr/>
        </p:nvSpPr>
        <p:spPr>
          <a:xfrm>
            <a:off x="8839200" y="0"/>
            <a:ext cx="304800" cy="6858000"/>
          </a:xfrm>
          <a:prstGeom prst="rect">
            <a:avLst/>
          </a:prstGeom>
          <a:solidFill>
            <a:srgbClr val="FEC2A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118" name="Google Shape;118;p10"/>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cxnSp>
        <p:nvCxnSpPr>
          <p:cNvPr id="119" name="Google Shape;119;p10"/>
          <p:cNvCxnSpPr/>
          <p:nvPr/>
        </p:nvCxnSpPr>
        <p:spPr>
          <a:xfrm>
            <a:off x="6248400" y="0"/>
            <a:ext cx="0" cy="6858000"/>
          </a:xfrm>
          <a:prstGeom prst="straightConnector1">
            <a:avLst/>
          </a:prstGeom>
          <a:noFill/>
          <a:ln cap="flat" cmpd="sng" w="38100">
            <a:solidFill>
              <a:srgbClr val="FEC2AC"/>
            </a:solidFill>
            <a:prstDash val="solid"/>
            <a:round/>
            <a:headEnd len="sm" w="sm" type="none"/>
            <a:tailEnd len="sm" w="sm" type="none"/>
          </a:ln>
        </p:spPr>
      </p:cxnSp>
      <p:cxnSp>
        <p:nvCxnSpPr>
          <p:cNvPr id="120" name="Google Shape;120;p10"/>
          <p:cNvCxnSpPr/>
          <p:nvPr/>
        </p:nvCxnSpPr>
        <p:spPr>
          <a:xfrm>
            <a:off x="6192296" y="0"/>
            <a:ext cx="0" cy="6858000"/>
          </a:xfrm>
          <a:prstGeom prst="straightConnector1">
            <a:avLst/>
          </a:prstGeom>
          <a:noFill/>
          <a:ln cap="flat" cmpd="sng" w="12700">
            <a:solidFill>
              <a:schemeClr val="accent1"/>
            </a:solidFill>
            <a:prstDash val="solid"/>
            <a:round/>
            <a:headEnd len="sm" w="sm" type="none"/>
            <a:tailEnd len="sm" w="sm" type="none"/>
          </a:ln>
        </p:spPr>
      </p:cxnSp>
      <p:sp>
        <p:nvSpPr>
          <p:cNvPr id="121" name="Google Shape;121;p10"/>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0"/>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123" name="Google Shape;123;p10"/>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cxnSp>
        <p:nvCxnSpPr>
          <p:cNvPr id="10" name="Google Shape;10;p1"/>
          <p:cNvCxnSpPr/>
          <p:nvPr/>
        </p:nvCxnSpPr>
        <p:spPr>
          <a:xfrm>
            <a:off x="8763000" y="0"/>
            <a:ext cx="0" cy="6858000"/>
          </a:xfrm>
          <a:prstGeom prst="straightConnector1">
            <a:avLst/>
          </a:prstGeom>
          <a:noFill/>
          <a:ln cap="flat" cmpd="sng" w="38100">
            <a:solidFill>
              <a:srgbClr val="FEC2AC">
                <a:alpha val="92941"/>
              </a:srgbClr>
            </a:solidFill>
            <a:prstDash val="solid"/>
            <a:round/>
            <a:headEnd len="sm" w="sm" type="none"/>
            <a:tailEnd len="sm" w="sm" type="none"/>
          </a:ln>
        </p:spPr>
      </p:cxnSp>
      <p:sp>
        <p:nvSpPr>
          <p:cNvPr id="11" name="Google Shape;11;p1"/>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2"/>
              </a:buClr>
              <a:buSzPts val="3000"/>
              <a:buFont typeface="Century Schoolbook"/>
              <a:buNone/>
              <a:defRPr b="0" i="0" sz="3000" u="none" cap="small" strike="noStrike">
                <a:solidFill>
                  <a:schemeClr val="dk2"/>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lvl1pPr indent="-335280" lvl="0" marL="457200" marR="0" rtl="0" algn="l">
              <a:spcBef>
                <a:spcPts val="600"/>
              </a:spcBef>
              <a:spcAft>
                <a:spcPts val="0"/>
              </a:spcAft>
              <a:buClr>
                <a:schemeClr val="accent1"/>
              </a:buClr>
              <a:buSzPts val="1680"/>
              <a:buFont typeface="Noto Sans Symbols"/>
              <a:buChar char="🞆"/>
              <a:defRPr b="0" i="0" sz="2400" u="none" cap="none" strike="noStrike">
                <a:solidFill>
                  <a:schemeClr val="dk1"/>
                </a:solidFill>
                <a:latin typeface="Century Schoolbook"/>
                <a:ea typeface="Century Schoolbook"/>
                <a:cs typeface="Century Schoolbook"/>
                <a:sym typeface="Century Schoolbook"/>
              </a:defRPr>
            </a:lvl1pPr>
            <a:lvl2pPr indent="-335280" lvl="1" marL="914400" marR="0" rtl="0" algn="l">
              <a:spcBef>
                <a:spcPts val="420"/>
              </a:spcBef>
              <a:spcAft>
                <a:spcPts val="0"/>
              </a:spcAft>
              <a:buClr>
                <a:schemeClr val="accent1"/>
              </a:buClr>
              <a:buSzPts val="1680"/>
              <a:buFont typeface="Noto Sans Symbols"/>
              <a:buChar char="⚫"/>
              <a:defRPr b="0" i="0" sz="2100" u="none" cap="none" strike="noStrike">
                <a:solidFill>
                  <a:schemeClr val="dk1"/>
                </a:solidFill>
                <a:latin typeface="Century Schoolbook"/>
                <a:ea typeface="Century Schoolbook"/>
                <a:cs typeface="Century Schoolbook"/>
                <a:sym typeface="Century Schoolbook"/>
              </a:defRPr>
            </a:lvl2pPr>
            <a:lvl3pPr indent="-297180" lvl="2" marL="1371600" marR="0" rtl="0" algn="l">
              <a:spcBef>
                <a:spcPts val="360"/>
              </a:spcBef>
              <a:spcAft>
                <a:spcPts val="0"/>
              </a:spcAft>
              <a:buClr>
                <a:srgbClr val="DE7530"/>
              </a:buClr>
              <a:buSzPts val="1080"/>
              <a:buFont typeface="Noto Sans Symbols"/>
              <a:buChar char="🞆"/>
              <a:defRPr b="0" i="0" sz="1800" u="none" cap="none" strike="noStrike">
                <a:solidFill>
                  <a:schemeClr val="dk1"/>
                </a:solidFill>
                <a:latin typeface="Century Schoolbook"/>
                <a:ea typeface="Century Schoolbook"/>
                <a:cs typeface="Century Schoolbook"/>
                <a:sym typeface="Century Schoolbook"/>
              </a:defRPr>
            </a:lvl3pPr>
            <a:lvl4pPr indent="-297180" lvl="3" marL="1828800" marR="0" rtl="0" algn="l">
              <a:spcBef>
                <a:spcPts val="360"/>
              </a:spcBef>
              <a:spcAft>
                <a:spcPts val="0"/>
              </a:spcAft>
              <a:buClr>
                <a:srgbClr val="FEC2AC"/>
              </a:buClr>
              <a:buSzPts val="1080"/>
              <a:buFont typeface="Noto Sans Symbols"/>
              <a:buChar char="🞆"/>
              <a:defRPr b="0" i="0" sz="1800" u="none" cap="none" strike="noStrike">
                <a:solidFill>
                  <a:schemeClr val="dk1"/>
                </a:solidFill>
                <a:latin typeface="Century Schoolbook"/>
                <a:ea typeface="Century Schoolbook"/>
                <a:cs typeface="Century Schoolbook"/>
                <a:sym typeface="Century Schoolbook"/>
              </a:defRPr>
            </a:lvl4pPr>
            <a:lvl5pPr indent="-297688" lvl="4" marL="2286000" marR="0" rtl="0" algn="l">
              <a:spcBef>
                <a:spcPts val="320"/>
              </a:spcBef>
              <a:spcAft>
                <a:spcPts val="0"/>
              </a:spcAft>
              <a:buClr>
                <a:srgbClr val="BBC9E9"/>
              </a:buClr>
              <a:buSzPts val="1088"/>
              <a:buFont typeface="Noto Sans Symbols"/>
              <a:buChar char="⚫"/>
              <a:defRPr b="0" i="0" sz="1600" u="none" cap="none" strike="noStrike">
                <a:solidFill>
                  <a:schemeClr val="dk1"/>
                </a:solidFill>
                <a:latin typeface="Century Schoolbook"/>
                <a:ea typeface="Century Schoolbook"/>
                <a:cs typeface="Century Schoolbook"/>
                <a:sym typeface="Century Schoolbook"/>
              </a:defRPr>
            </a:lvl5pPr>
            <a:lvl6pPr indent="-330200" lvl="5" marL="2743200" marR="0" rtl="0" algn="l">
              <a:spcBef>
                <a:spcPts val="320"/>
              </a:spcBef>
              <a:spcAft>
                <a:spcPts val="0"/>
              </a:spcAft>
              <a:buClr>
                <a:schemeClr val="accent1"/>
              </a:buClr>
              <a:buSzPts val="1600"/>
              <a:buFont typeface="Century Schoolbook"/>
              <a:buChar char="•"/>
              <a:defRPr b="0" i="0" sz="1600" u="none" cap="none" strike="noStrike">
                <a:solidFill>
                  <a:schemeClr val="dk2"/>
                </a:solidFill>
                <a:latin typeface="Century Schoolbook"/>
                <a:ea typeface="Century Schoolbook"/>
                <a:cs typeface="Century Schoolbook"/>
                <a:sym typeface="Century Schoolbook"/>
              </a:defRPr>
            </a:lvl6pPr>
            <a:lvl7pPr indent="-281939" lvl="6" marL="3200400" marR="0" rtl="0" algn="l">
              <a:spcBef>
                <a:spcPts val="280"/>
              </a:spcBef>
              <a:spcAft>
                <a:spcPts val="0"/>
              </a:spcAft>
              <a:buClr>
                <a:srgbClr val="FEC2AC"/>
              </a:buClr>
              <a:buSzPts val="840"/>
              <a:buFont typeface="Noto Sans Symbols"/>
              <a:buChar char="⚪"/>
              <a:defRPr b="0" i="0" sz="1400" u="none" cap="none" strike="noStrike">
                <a:solidFill>
                  <a:schemeClr val="dk2"/>
                </a:solidFill>
                <a:latin typeface="Century Schoolbook"/>
                <a:ea typeface="Century Schoolbook"/>
                <a:cs typeface="Century Schoolbook"/>
                <a:sym typeface="Century Schoolbook"/>
              </a:defRPr>
            </a:lvl7pPr>
            <a:lvl8pPr indent="-317500" lvl="7" marL="3657600" marR="0" rtl="0" algn="l">
              <a:spcBef>
                <a:spcPts val="280"/>
              </a:spcBef>
              <a:spcAft>
                <a:spcPts val="0"/>
              </a:spcAft>
              <a:buClr>
                <a:schemeClr val="accent2"/>
              </a:buClr>
              <a:buSzPts val="1400"/>
              <a:buFont typeface="Century Schoolbook"/>
              <a:buChar char="•"/>
              <a:defRPr b="0" i="0" sz="1400" u="none" cap="small" strike="noStrike">
                <a:solidFill>
                  <a:schemeClr val="dk2"/>
                </a:solidFill>
                <a:latin typeface="Century Schoolbook"/>
                <a:ea typeface="Century Schoolbook"/>
                <a:cs typeface="Century Schoolbook"/>
                <a:sym typeface="Century Schoolbook"/>
              </a:defRPr>
            </a:lvl8pPr>
            <a:lvl9pPr indent="-317500" lvl="8" marL="4114800" marR="0" rtl="0" algn="l">
              <a:spcBef>
                <a:spcPts val="280"/>
              </a:spcBef>
              <a:spcAft>
                <a:spcPts val="0"/>
              </a:spcAft>
              <a:buClr>
                <a:srgbClr val="DE7530"/>
              </a:buClr>
              <a:buSzPts val="1400"/>
              <a:buFont typeface="Century Schoolbook"/>
              <a:buChar char="•"/>
              <a:defRPr b="0" i="0" sz="1400" u="none" cap="none" strike="noStrike">
                <a:solidFill>
                  <a:schemeClr val="dk2"/>
                </a:solidFill>
                <a:latin typeface="Century Schoolbook"/>
                <a:ea typeface="Century Schoolbook"/>
                <a:cs typeface="Century Schoolbook"/>
                <a:sym typeface="Century Schoolbook"/>
              </a:defRPr>
            </a:lvl9pPr>
          </a:lstStyle>
          <a:p/>
        </p:txBody>
      </p:sp>
      <p:sp>
        <p:nvSpPr>
          <p:cNvPr id="13" name="Google Shape;13;p1"/>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2"/>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14" name="Google Shape;14;p1"/>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cxnSp>
        <p:nvCxnSpPr>
          <p:cNvPr id="15" name="Google Shape;15;p1"/>
          <p:cNvCxnSpPr/>
          <p:nvPr/>
        </p:nvCxnSpPr>
        <p:spPr>
          <a:xfrm>
            <a:off x="76200" y="0"/>
            <a:ext cx="0" cy="6858000"/>
          </a:xfrm>
          <a:prstGeom prst="straightConnector1">
            <a:avLst/>
          </a:prstGeom>
          <a:noFill/>
          <a:ln cap="flat" cmpd="thickThin" w="57150">
            <a:solidFill>
              <a:srgbClr val="FEC2AC"/>
            </a:solidFill>
            <a:prstDash val="solid"/>
            <a:round/>
            <a:headEnd len="sm" w="sm" type="none"/>
            <a:tailEnd len="sm" w="sm" type="none"/>
          </a:ln>
        </p:spPr>
      </p:cxnSp>
      <p:cxnSp>
        <p:nvCxnSpPr>
          <p:cNvPr id="16" name="Google Shape;16;p1"/>
          <p:cNvCxnSpPr/>
          <p:nvPr/>
        </p:nvCxnSpPr>
        <p:spPr>
          <a:xfrm>
            <a:off x="8991600" y="0"/>
            <a:ext cx="0" cy="6858000"/>
          </a:xfrm>
          <a:prstGeom prst="straightConnector1">
            <a:avLst/>
          </a:prstGeom>
          <a:noFill/>
          <a:ln cap="flat" cmpd="sng" w="19050">
            <a:solidFill>
              <a:schemeClr val="accent1"/>
            </a:solidFill>
            <a:prstDash val="solid"/>
            <a:round/>
            <a:headEnd len="sm" w="sm" type="none"/>
            <a:tailEnd len="sm" w="sm" type="none"/>
          </a:ln>
        </p:spPr>
      </p:cxnSp>
      <p:sp>
        <p:nvSpPr>
          <p:cNvPr id="17" name="Google Shape;17;p1"/>
          <p:cNvSpPr/>
          <p:nvPr/>
        </p:nvSpPr>
        <p:spPr>
          <a:xfrm>
            <a:off x="8839200" y="0"/>
            <a:ext cx="304800" cy="6858000"/>
          </a:xfrm>
          <a:prstGeom prst="rect">
            <a:avLst/>
          </a:prstGeom>
          <a:solidFill>
            <a:srgbClr val="FEC2AC">
              <a:alpha val="8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cxnSp>
        <p:nvCxnSpPr>
          <p:cNvPr id="18" name="Google Shape;18;p1"/>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sp>
        <p:nvSpPr>
          <p:cNvPr id="19" name="Google Shape;19;p1"/>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0" name="Google Shape;20;p1"/>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1pPr>
            <a:lvl2pPr indent="0" lvl="1"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2pPr>
            <a:lvl3pPr indent="0" lvl="2"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3pPr>
            <a:lvl4pPr indent="0" lvl="3"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4pPr>
            <a:lvl5pPr indent="0" lvl="4"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5pPr>
            <a:lvl6pPr indent="0" lvl="5"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6pPr>
            <a:lvl7pPr indent="0" lvl="6"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7pPr>
            <a:lvl8pPr indent="0" lvl="7"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8pPr>
            <a:lvl9pPr indent="0" lvl="8"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universe.roboflow.com/roboflow-universe-projects/construction-site-safety/dataset/287" TargetMode="External"/><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doi.org/10.1007/s00371-022-02471-9" TargetMode="External"/><Relationship Id="rId4" Type="http://schemas.openxmlformats.org/officeDocument/2006/relationships/hyperlink" Target="https://doi.org/10.1007/s11554-023-01268-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4"/>
          <p:cNvSpPr txBox="1"/>
          <p:nvPr>
            <p:ph type="ctrTitle"/>
          </p:nvPr>
        </p:nvSpPr>
        <p:spPr>
          <a:xfrm>
            <a:off x="1578025" y="1012325"/>
            <a:ext cx="7566000" cy="1356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990"/>
              <a:buFont typeface="Arial"/>
              <a:buNone/>
            </a:pPr>
            <a:r>
              <a:rPr b="0" lang="en-IN" sz="2880" cap="none">
                <a:solidFill>
                  <a:schemeClr val="dk1"/>
                </a:solidFill>
                <a:latin typeface="Arial"/>
                <a:ea typeface="Arial"/>
                <a:cs typeface="Arial"/>
                <a:sym typeface="Arial"/>
              </a:rPr>
              <a:t> </a:t>
            </a:r>
            <a:r>
              <a:rPr b="0" lang="en-IN" sz="2880" cap="none">
                <a:solidFill>
                  <a:schemeClr val="dk1"/>
                </a:solidFill>
                <a:latin typeface="Arial"/>
                <a:ea typeface="Arial"/>
                <a:cs typeface="Arial"/>
                <a:sym typeface="Arial"/>
              </a:rPr>
              <a:t>LABOUR</a:t>
            </a:r>
            <a:r>
              <a:rPr b="0" lang="en-IN" sz="2880" cap="none">
                <a:solidFill>
                  <a:schemeClr val="dk1"/>
                </a:solidFill>
                <a:latin typeface="Arial"/>
                <a:ea typeface="Arial"/>
                <a:cs typeface="Arial"/>
                <a:sym typeface="Arial"/>
              </a:rPr>
              <a:t> SAFETY ANALYSIS USING OBJECT DETECTION AND DEEP </a:t>
            </a:r>
            <a:r>
              <a:rPr b="0" lang="en-IN" sz="2880" cap="none">
                <a:solidFill>
                  <a:schemeClr val="dk1"/>
                </a:solidFill>
                <a:latin typeface="Arial"/>
                <a:ea typeface="Arial"/>
                <a:cs typeface="Arial"/>
                <a:sym typeface="Arial"/>
              </a:rPr>
              <a:t>LEARNING</a:t>
            </a:r>
            <a:endParaRPr sz="2880">
              <a:solidFill>
                <a:schemeClr val="dk1"/>
              </a:solidFill>
            </a:endParaRPr>
          </a:p>
        </p:txBody>
      </p:sp>
      <p:sp>
        <p:nvSpPr>
          <p:cNvPr id="144" name="Google Shape;144;p14"/>
          <p:cNvSpPr txBox="1"/>
          <p:nvPr>
            <p:ph idx="1" type="subTitle"/>
          </p:nvPr>
        </p:nvSpPr>
        <p:spPr>
          <a:xfrm>
            <a:off x="2214550" y="2500299"/>
            <a:ext cx="6172200" cy="39828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spcBef>
                <a:spcPts val="0"/>
              </a:spcBef>
              <a:spcAft>
                <a:spcPts val="0"/>
              </a:spcAft>
              <a:buSzPct val="70000"/>
              <a:buNone/>
            </a:pPr>
            <a:br>
              <a:rPr lang="en-IN" sz="1400">
                <a:solidFill>
                  <a:schemeClr val="dk1"/>
                </a:solidFill>
                <a:latin typeface="Times New Roman"/>
                <a:ea typeface="Times New Roman"/>
                <a:cs typeface="Times New Roman"/>
                <a:sym typeface="Times New Roman"/>
              </a:rPr>
            </a:br>
            <a:endParaRPr sz="1400">
              <a:solidFill>
                <a:schemeClr val="dk1"/>
              </a:solidFill>
              <a:latin typeface="Times New Roman"/>
              <a:ea typeface="Times New Roman"/>
              <a:cs typeface="Times New Roman"/>
              <a:sym typeface="Times New Roman"/>
            </a:endParaRPr>
          </a:p>
          <a:p>
            <a:pPr indent="0" lvl="0" marL="0" rtl="0" algn="ctr">
              <a:spcBef>
                <a:spcPts val="600"/>
              </a:spcBef>
              <a:spcAft>
                <a:spcPts val="0"/>
              </a:spcAft>
              <a:buSzPct val="70000"/>
              <a:buNone/>
            </a:pPr>
            <a:r>
              <a:rPr lang="en-IN" sz="1400">
                <a:solidFill>
                  <a:srgbClr val="0070C0"/>
                </a:solidFill>
                <a:latin typeface="Times New Roman"/>
                <a:ea typeface="Times New Roman"/>
                <a:cs typeface="Times New Roman"/>
                <a:sym typeface="Times New Roman"/>
              </a:rPr>
              <a:t>   </a:t>
            </a:r>
            <a:r>
              <a:rPr lang="en-IN" sz="1733">
                <a:solidFill>
                  <a:srgbClr val="0070C0"/>
                </a:solidFill>
                <a:latin typeface="Times New Roman"/>
                <a:ea typeface="Times New Roman"/>
                <a:cs typeface="Times New Roman"/>
                <a:sym typeface="Times New Roman"/>
              </a:rPr>
              <a:t>Under the guidance of</a:t>
            </a:r>
            <a:endParaRPr sz="2133"/>
          </a:p>
          <a:p>
            <a:pPr indent="0" lvl="0" marL="0" rtl="0" algn="ctr">
              <a:spcBef>
                <a:spcPts val="600"/>
              </a:spcBef>
              <a:spcAft>
                <a:spcPts val="0"/>
              </a:spcAft>
              <a:buSzPct val="45178"/>
              <a:buNone/>
            </a:pPr>
            <a:r>
              <a:rPr lang="en-IN" sz="2169">
                <a:solidFill>
                  <a:schemeClr val="dk1"/>
                </a:solidFill>
                <a:latin typeface="Times New Roman"/>
                <a:ea typeface="Times New Roman"/>
                <a:cs typeface="Times New Roman"/>
                <a:sym typeface="Times New Roman"/>
              </a:rPr>
              <a:t>Ms.D.Evangeline</a:t>
            </a:r>
            <a:endParaRPr sz="2169">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ct val="50710"/>
              <a:buFont typeface="Arial"/>
              <a:buNone/>
            </a:pPr>
            <a:r>
              <a:rPr lang="en-IN" sz="2169">
                <a:solidFill>
                  <a:schemeClr val="dk1"/>
                </a:solidFill>
                <a:latin typeface="Times New Roman"/>
                <a:ea typeface="Times New Roman"/>
                <a:cs typeface="Times New Roman"/>
                <a:sym typeface="Times New Roman"/>
              </a:rPr>
              <a:t>Assistant Professor</a:t>
            </a:r>
            <a:endParaRPr sz="2169">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ct val="50710"/>
              <a:buFont typeface="Arial"/>
              <a:buNone/>
            </a:pPr>
            <a:r>
              <a:rPr lang="en-IN" sz="2169">
                <a:solidFill>
                  <a:schemeClr val="dk1"/>
                </a:solidFill>
                <a:latin typeface="Times New Roman"/>
                <a:ea typeface="Times New Roman"/>
                <a:cs typeface="Times New Roman"/>
                <a:sym typeface="Times New Roman"/>
              </a:rPr>
              <a:t>Dept of ISE</a:t>
            </a:r>
            <a:endParaRPr sz="2169">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ct val="50710"/>
              <a:buFont typeface="Arial"/>
              <a:buNone/>
            </a:pPr>
            <a:r>
              <a:rPr lang="en-IN" sz="2169">
                <a:solidFill>
                  <a:schemeClr val="dk1"/>
                </a:solidFill>
                <a:latin typeface="Times New Roman"/>
                <a:ea typeface="Times New Roman"/>
                <a:cs typeface="Times New Roman"/>
                <a:sym typeface="Times New Roman"/>
              </a:rPr>
              <a:t>RIT</a:t>
            </a:r>
            <a:endParaRPr sz="2169">
              <a:solidFill>
                <a:schemeClr val="dk1"/>
              </a:solidFill>
              <a:latin typeface="Times New Roman"/>
              <a:ea typeface="Times New Roman"/>
              <a:cs typeface="Times New Roman"/>
              <a:sym typeface="Times New Roman"/>
            </a:endParaRPr>
          </a:p>
          <a:p>
            <a:pPr indent="0" lvl="0" marL="0" rtl="0" algn="ctr">
              <a:spcBef>
                <a:spcPts val="600"/>
              </a:spcBef>
              <a:spcAft>
                <a:spcPts val="0"/>
              </a:spcAft>
              <a:buSzPct val="78750"/>
              <a:buNone/>
            </a:pPr>
            <a:br>
              <a:rPr lang="en-IN" sz="1600">
                <a:solidFill>
                  <a:schemeClr val="dk1"/>
                </a:solidFill>
                <a:latin typeface="Times New Roman"/>
                <a:ea typeface="Times New Roman"/>
                <a:cs typeface="Times New Roman"/>
                <a:sym typeface="Times New Roman"/>
              </a:rPr>
            </a:br>
            <a:br>
              <a:rPr lang="en-IN">
                <a:solidFill>
                  <a:schemeClr val="dk1"/>
                </a:solidFill>
                <a:latin typeface="Times New Roman"/>
                <a:ea typeface="Times New Roman"/>
                <a:cs typeface="Times New Roman"/>
                <a:sym typeface="Times New Roman"/>
              </a:rPr>
            </a:br>
            <a:r>
              <a:rPr lang="en-IN" sz="1752">
                <a:solidFill>
                  <a:srgbClr val="0070C0"/>
                </a:solidFill>
                <a:latin typeface="Times New Roman"/>
                <a:ea typeface="Times New Roman"/>
                <a:cs typeface="Times New Roman"/>
                <a:sym typeface="Times New Roman"/>
              </a:rPr>
              <a:t>Submitted by</a:t>
            </a:r>
            <a:br>
              <a:rPr lang="en-IN">
                <a:solidFill>
                  <a:schemeClr val="dk1"/>
                </a:solidFill>
                <a:latin typeface="Times New Roman"/>
                <a:ea typeface="Times New Roman"/>
                <a:cs typeface="Times New Roman"/>
                <a:sym typeface="Times New Roman"/>
              </a:rPr>
            </a:br>
            <a:r>
              <a:rPr lang="en-IN">
                <a:solidFill>
                  <a:schemeClr val="dk1"/>
                </a:solidFill>
                <a:latin typeface="Times New Roman"/>
                <a:ea typeface="Times New Roman"/>
                <a:cs typeface="Times New Roman"/>
                <a:sym typeface="Times New Roman"/>
              </a:rPr>
              <a:t>             </a:t>
            </a:r>
            <a:r>
              <a:rPr lang="en-IN" sz="2150">
                <a:solidFill>
                  <a:schemeClr val="dk1"/>
                </a:solidFill>
                <a:latin typeface="Times New Roman"/>
                <a:ea typeface="Times New Roman"/>
                <a:cs typeface="Times New Roman"/>
                <a:sym typeface="Times New Roman"/>
              </a:rPr>
              <a:t>JATIN B </a:t>
            </a:r>
            <a:r>
              <a:rPr lang="en-IN" sz="2400">
                <a:solidFill>
                  <a:schemeClr val="dk1"/>
                </a:solidFill>
                <a:latin typeface="Times New Roman"/>
                <a:ea typeface="Times New Roman"/>
                <a:cs typeface="Times New Roman"/>
                <a:sym typeface="Times New Roman"/>
              </a:rPr>
              <a:t>– 1MS20IS054</a:t>
            </a:r>
            <a:endParaRPr/>
          </a:p>
          <a:p>
            <a:pPr indent="0" lvl="0" marL="0" rtl="0" algn="ctr">
              <a:spcBef>
                <a:spcPts val="600"/>
              </a:spcBef>
              <a:spcAft>
                <a:spcPts val="0"/>
              </a:spcAft>
              <a:buSzPct val="70000"/>
              <a:buNone/>
            </a:pPr>
            <a:r>
              <a:rPr lang="en-IN" sz="2400">
                <a:solidFill>
                  <a:schemeClr val="dk1"/>
                </a:solidFill>
                <a:latin typeface="Times New Roman"/>
                <a:ea typeface="Times New Roman"/>
                <a:cs typeface="Times New Roman"/>
                <a:sym typeface="Times New Roman"/>
              </a:rPr>
              <a:t>     </a:t>
            </a:r>
            <a:r>
              <a:rPr lang="en-IN" sz="2400">
                <a:solidFill>
                  <a:schemeClr val="dk1"/>
                </a:solidFill>
                <a:latin typeface="Times New Roman"/>
                <a:ea typeface="Times New Roman"/>
                <a:cs typeface="Times New Roman"/>
                <a:sym typeface="Times New Roman"/>
              </a:rPr>
              <a:t> MANOJ S – 1MS20IS070</a:t>
            </a:r>
            <a:endParaRPr/>
          </a:p>
          <a:p>
            <a:pPr indent="0" lvl="0" marL="0" rtl="0" algn="ctr">
              <a:spcBef>
                <a:spcPts val="600"/>
              </a:spcBef>
              <a:spcAft>
                <a:spcPts val="0"/>
              </a:spcAft>
              <a:buSzPct val="70000"/>
              <a:buNone/>
            </a:pPr>
            <a:r>
              <a:rPr lang="en-IN" sz="2400">
                <a:solidFill>
                  <a:schemeClr val="dk1"/>
                </a:solidFill>
                <a:latin typeface="Times New Roman"/>
                <a:ea typeface="Times New Roman"/>
                <a:cs typeface="Times New Roman"/>
                <a:sym typeface="Times New Roman"/>
              </a:rPr>
              <a:t>PANNAGA N - 1MS20IS083</a:t>
            </a:r>
            <a:endParaRPr sz="2400">
              <a:solidFill>
                <a:schemeClr val="dk1"/>
              </a:solidFill>
              <a:latin typeface="Times New Roman"/>
              <a:ea typeface="Times New Roman"/>
              <a:cs typeface="Times New Roman"/>
              <a:sym typeface="Times New Roman"/>
            </a:endParaRPr>
          </a:p>
          <a:p>
            <a:pPr indent="0" lvl="0" marL="0" rtl="0" algn="ctr">
              <a:spcBef>
                <a:spcPts val="600"/>
              </a:spcBef>
              <a:spcAft>
                <a:spcPts val="0"/>
              </a:spcAft>
              <a:buSzPct val="70000"/>
              <a:buNone/>
            </a:pPr>
            <a:r>
              <a:rPr lang="en-IN" sz="2400">
                <a:solidFill>
                  <a:schemeClr val="dk1"/>
                </a:solidFill>
                <a:latin typeface="Times New Roman"/>
                <a:ea typeface="Times New Roman"/>
                <a:cs typeface="Times New Roman"/>
                <a:sym typeface="Times New Roman"/>
              </a:rPr>
              <a:t> SANJEEV G - 1MS21IS40</a:t>
            </a:r>
            <a:r>
              <a:rPr lang="en-IN" sz="2400">
                <a:solidFill>
                  <a:schemeClr val="dk1"/>
                </a:solidFill>
                <a:latin typeface="Times New Roman"/>
                <a:ea typeface="Times New Roman"/>
                <a:cs typeface="Times New Roman"/>
                <a:sym typeface="Times New Roman"/>
              </a:rPr>
              <a:t>6</a:t>
            </a:r>
            <a:br>
              <a:rPr lang="en-IN" sz="2400">
                <a:solidFill>
                  <a:schemeClr val="dk1"/>
                </a:solidFill>
                <a:latin typeface="Times New Roman"/>
                <a:ea typeface="Times New Roman"/>
                <a:cs typeface="Times New Roman"/>
                <a:sym typeface="Times New Roman"/>
              </a:rPr>
            </a:br>
            <a:r>
              <a:rPr lang="en-IN" sz="2400">
                <a:solidFill>
                  <a:schemeClr val="dk1"/>
                </a:solidFill>
                <a:latin typeface="Times New Roman"/>
                <a:ea typeface="Times New Roman"/>
                <a:cs typeface="Times New Roman"/>
                <a:sym typeface="Times New Roman"/>
              </a:rPr>
              <a:t>       </a:t>
            </a:r>
            <a:r>
              <a:rPr lang="en-IN" sz="2400">
                <a:solidFill>
                  <a:schemeClr val="dk1"/>
                </a:solidFill>
                <a:latin typeface="Times New Roman"/>
                <a:ea typeface="Times New Roman"/>
                <a:cs typeface="Times New Roman"/>
                <a:sym typeface="Times New Roman"/>
              </a:rPr>
              <a:t>Dept of Information Science &amp; Engineerin</a:t>
            </a:r>
            <a:r>
              <a:rPr lang="en-IN" sz="2400">
                <a:solidFill>
                  <a:schemeClr val="dk1"/>
                </a:solidFill>
                <a:latin typeface="Times New Roman"/>
                <a:ea typeface="Times New Roman"/>
                <a:cs typeface="Times New Roman"/>
                <a:sym typeface="Times New Roman"/>
              </a:rPr>
              <a:t>g</a:t>
            </a:r>
            <a:endParaRPr/>
          </a:p>
          <a:p>
            <a:pPr indent="0" lvl="0" marL="0" rtl="0" algn="ctr">
              <a:spcBef>
                <a:spcPts val="600"/>
              </a:spcBef>
              <a:spcAft>
                <a:spcPts val="0"/>
              </a:spcAft>
              <a:buSzPct val="70000"/>
              <a:buNone/>
            </a:pPr>
            <a:r>
              <a:rPr lang="en-IN" sz="2400">
                <a:solidFill>
                  <a:schemeClr val="dk1"/>
                </a:solidFill>
                <a:latin typeface="Times New Roman"/>
                <a:ea typeface="Times New Roman"/>
                <a:cs typeface="Times New Roman"/>
                <a:sym typeface="Times New Roman"/>
              </a:rPr>
              <a:t>Mini Project - ISE</a:t>
            </a:r>
            <a:endParaRPr sz="2400">
              <a:solidFill>
                <a:schemeClr val="dk1"/>
              </a:solidFill>
            </a:endParaRPr>
          </a:p>
        </p:txBody>
      </p:sp>
      <p:pic>
        <p:nvPicPr>
          <p:cNvPr id="145" name="Google Shape;145;p14"/>
          <p:cNvPicPr preferRelativeResize="0"/>
          <p:nvPr/>
        </p:nvPicPr>
        <p:blipFill rotWithShape="1">
          <a:blip r:embed="rId3">
            <a:alphaModFix/>
          </a:blip>
          <a:srcRect b="31588" l="10733" r="47041" t="39785"/>
          <a:stretch/>
        </p:blipFill>
        <p:spPr>
          <a:xfrm>
            <a:off x="1800204" y="31261"/>
            <a:ext cx="2438399" cy="9810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aphicFrame>
        <p:nvGraphicFramePr>
          <p:cNvPr id="202" name="Google Shape;202;p23"/>
          <p:cNvGraphicFramePr/>
          <p:nvPr/>
        </p:nvGraphicFramePr>
        <p:xfrm>
          <a:off x="167358" y="133529"/>
          <a:ext cx="3000000" cy="3000000"/>
        </p:xfrm>
        <a:graphic>
          <a:graphicData uri="http://schemas.openxmlformats.org/drawingml/2006/table">
            <a:tbl>
              <a:tblPr bandRow="1" firstRow="1">
                <a:noFill/>
                <a:tableStyleId>{BC81A937-7A6B-4783-93B5-1D13107D1CBF}</a:tableStyleId>
              </a:tblPr>
              <a:tblGrid>
                <a:gridCol w="499925"/>
                <a:gridCol w="2063950"/>
                <a:gridCol w="3849050"/>
                <a:gridCol w="2241625"/>
              </a:tblGrid>
              <a:tr h="3131500">
                <a:tc>
                  <a:txBody>
                    <a:bodyPr/>
                    <a:lstStyle/>
                    <a:p>
                      <a:pPr indent="0" lvl="0" marL="0" rtl="0" algn="ctr">
                        <a:spcBef>
                          <a:spcPts val="0"/>
                        </a:spcBef>
                        <a:spcAft>
                          <a:spcPts val="0"/>
                        </a:spcAft>
                        <a:buClr>
                          <a:schemeClr val="dk1"/>
                        </a:buClr>
                        <a:buFont typeface="Arial"/>
                        <a:buNone/>
                      </a:pPr>
                      <a:r>
                        <a:rPr b="0" lang="en-IN" sz="1600">
                          <a:solidFill>
                            <a:schemeClr val="dk1"/>
                          </a:solidFill>
                          <a:latin typeface="Times New Roman"/>
                          <a:ea typeface="Times New Roman"/>
                          <a:cs typeface="Times New Roman"/>
                          <a:sym typeface="Times New Roman"/>
                        </a:rPr>
                        <a:t>4</a:t>
                      </a:r>
                      <a:r>
                        <a:rPr b="0" lang="en-IN" sz="1600">
                          <a:solidFill>
                            <a:schemeClr val="dk1"/>
                          </a:solidFill>
                          <a:latin typeface="Times New Roman"/>
                          <a:ea typeface="Times New Roman"/>
                          <a:cs typeface="Times New Roman"/>
                          <a:sym typeface="Times New Roman"/>
                        </a:rPr>
                        <a:t>.</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15000"/>
                        </a:lnSpc>
                        <a:spcBef>
                          <a:spcPts val="0"/>
                        </a:spcBef>
                        <a:spcAft>
                          <a:spcPts val="0"/>
                        </a:spcAft>
                        <a:buClr>
                          <a:schemeClr val="dk1"/>
                        </a:buClr>
                        <a:buSzPts val="1100"/>
                        <a:buFont typeface="Arial"/>
                        <a:buNone/>
                      </a:pPr>
                      <a:r>
                        <a:rPr b="0" i="1" lang="en-IN" sz="1600">
                          <a:solidFill>
                            <a:schemeClr val="dk1"/>
                          </a:solidFill>
                          <a:latin typeface="Times New Roman"/>
                          <a:ea typeface="Times New Roman"/>
                          <a:cs typeface="Times New Roman"/>
                          <a:sym typeface="Times New Roman"/>
                        </a:rPr>
                        <a:t>Tang, S., Roberts, D., &amp; Golparvar-Fard, M. (2020). Human-object interaction recognition for automatic construction site safety inspection. Automation in Construction, 120, 103356.</a:t>
                      </a:r>
                      <a:endParaRPr b="0" i="1" sz="16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1"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To  improve safety compliance checking using computer vision object detection methods</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To explicitly classify worker-tool interactions to enable more accurate compliance checks </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The authors used deep learning techniques, including CNNs and recurrent neural networks (RNNs), to recognize various human-object interaction (HOI).</a:t>
                      </a:r>
                      <a:endParaRPr b="0"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0" sz="1100">
                        <a:solidFill>
                          <a:schemeClr val="dk1"/>
                        </a:solidFill>
                        <a:latin typeface="Arial"/>
                        <a:ea typeface="Arial"/>
                        <a:cs typeface="Arial"/>
                        <a:sym typeface="Arial"/>
                      </a:endParaRPr>
                    </a:p>
                    <a:p>
                      <a:pPr indent="0" lvl="0" marL="0" rtl="0" algn="just">
                        <a:lnSpc>
                          <a:spcPct val="115000"/>
                        </a:lnSpc>
                        <a:spcBef>
                          <a:spcPts val="0"/>
                        </a:spcBef>
                        <a:spcAft>
                          <a:spcPts val="0"/>
                        </a:spcAft>
                        <a:buClr>
                          <a:schemeClr val="dk1"/>
                        </a:buClr>
                        <a:buSzPts val="1500"/>
                        <a:buFont typeface="Arial"/>
                        <a:buNone/>
                      </a:pPr>
                      <a:r>
                        <a:t/>
                      </a:r>
                      <a:endParaRPr b="0"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The precision and recall rates achieved by the proposed model may still not be sufficient for real-world deployment and may require further refinement and optimization.</a:t>
                      </a:r>
                      <a:endParaRPr b="0" sz="1900">
                        <a:solidFill>
                          <a:schemeClr val="dk1"/>
                        </a:solidFill>
                        <a:latin typeface="Arial"/>
                        <a:ea typeface="Arial"/>
                        <a:cs typeface="Arial"/>
                        <a:sym typeface="Arial"/>
                      </a:endParaRPr>
                    </a:p>
                    <a:p>
                      <a:pPr indent="0" lvl="0" marL="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r>
            </a:tbl>
          </a:graphicData>
        </a:graphic>
      </p:graphicFrame>
      <p:graphicFrame>
        <p:nvGraphicFramePr>
          <p:cNvPr id="203" name="Google Shape;203;p23"/>
          <p:cNvGraphicFramePr/>
          <p:nvPr/>
        </p:nvGraphicFramePr>
        <p:xfrm>
          <a:off x="167358" y="3124204"/>
          <a:ext cx="3000000" cy="3000000"/>
        </p:xfrm>
        <a:graphic>
          <a:graphicData uri="http://schemas.openxmlformats.org/drawingml/2006/table">
            <a:tbl>
              <a:tblPr bandRow="1" firstRow="1">
                <a:noFill/>
                <a:tableStyleId>{BC81A937-7A6B-4783-93B5-1D13107D1CBF}</a:tableStyleId>
              </a:tblPr>
              <a:tblGrid>
                <a:gridCol w="499925"/>
                <a:gridCol w="2063950"/>
                <a:gridCol w="3849050"/>
                <a:gridCol w="2241625"/>
              </a:tblGrid>
              <a:tr h="3607800">
                <a:tc>
                  <a:txBody>
                    <a:bodyPr/>
                    <a:lstStyle/>
                    <a:p>
                      <a:pPr indent="0" lvl="0" marL="0" marR="0" rtl="0" algn="ctr">
                        <a:spcBef>
                          <a:spcPts val="0"/>
                        </a:spcBef>
                        <a:spcAft>
                          <a:spcPts val="0"/>
                        </a:spcAft>
                        <a:buNone/>
                      </a:pPr>
                      <a:r>
                        <a:rPr b="0" lang="en-IN" sz="1600">
                          <a:solidFill>
                            <a:schemeClr val="dk1"/>
                          </a:solidFill>
                          <a:latin typeface="Times New Roman"/>
                          <a:ea typeface="Times New Roman"/>
                          <a:cs typeface="Times New Roman"/>
                          <a:sym typeface="Times New Roman"/>
                        </a:rPr>
                        <a:t>5</a:t>
                      </a:r>
                      <a:r>
                        <a:rPr b="0" lang="en-IN" sz="1600">
                          <a:solidFill>
                            <a:schemeClr val="dk1"/>
                          </a:solidFill>
                          <a:latin typeface="Times New Roman"/>
                          <a:ea typeface="Times New Roman"/>
                          <a:cs typeface="Times New Roman"/>
                          <a:sym typeface="Times New Roman"/>
                        </a:rPr>
                        <a:t>.</a:t>
                      </a:r>
                      <a:r>
                        <a:rPr lang="en-IN" sz="1600" u="none" cap="none" strike="noStrike">
                          <a:latin typeface="Times New Roman"/>
                          <a:ea typeface="Times New Roman"/>
                          <a:cs typeface="Times New Roman"/>
                          <a:sym typeface="Times New Roman"/>
                        </a:rPr>
                        <a:t> </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15000"/>
                        </a:lnSpc>
                        <a:spcBef>
                          <a:spcPts val="0"/>
                        </a:spcBef>
                        <a:spcAft>
                          <a:spcPts val="0"/>
                        </a:spcAft>
                        <a:buClr>
                          <a:schemeClr val="dk1"/>
                        </a:buClr>
                        <a:buSzPts val="1500"/>
                        <a:buFont typeface="Arial"/>
                        <a:buNone/>
                      </a:pPr>
                      <a:r>
                        <a:rPr b="0" i="1" lang="en-IN" sz="1600">
                          <a:solidFill>
                            <a:schemeClr val="dk1"/>
                          </a:solidFill>
                          <a:latin typeface="Times New Roman"/>
                          <a:ea typeface="Times New Roman"/>
                          <a:cs typeface="Times New Roman"/>
                          <a:sym typeface="Times New Roman"/>
                        </a:rPr>
                        <a:t>Chen, Z., Zhang, F., Liu, H., Wang, L., Zhang, Q., &amp; Guo, L. (2023). Real-time detection algorithm of helmet and reflective vest based on improved YOLOv5. Journal of Real-Time Image Processing, 20(1), 4.</a:t>
                      </a:r>
                      <a:endParaRPr b="0" i="1" sz="16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1"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To develop a real-time detection algorithm and To improve the accuracy for helmets and reflective vests using YOLOv5.</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To enable real-time monitoring of PPE compliance in large-scale operations.</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Train YOLOv5 model for object detection framework Optimize the YOLOv5 model to improve its accuracy and speed for detecting helmets and safety vest.</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The proposed algorithm may not work well when helmets or reflective vests are obscured or worn improperly.</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The real-time monitoring of compliance may require additional infrastructure and may not be feasible.</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aphicFrame>
        <p:nvGraphicFramePr>
          <p:cNvPr id="209" name="Google Shape;209;p24"/>
          <p:cNvGraphicFramePr/>
          <p:nvPr/>
        </p:nvGraphicFramePr>
        <p:xfrm>
          <a:off x="235783" y="133529"/>
          <a:ext cx="3000000" cy="3000000"/>
        </p:xfrm>
        <a:graphic>
          <a:graphicData uri="http://schemas.openxmlformats.org/drawingml/2006/table">
            <a:tbl>
              <a:tblPr bandRow="1" firstRow="1">
                <a:noFill/>
                <a:tableStyleId>{BC81A937-7A6B-4783-93B5-1D13107D1CBF}</a:tableStyleId>
              </a:tblPr>
              <a:tblGrid>
                <a:gridCol w="554700"/>
                <a:gridCol w="2314825"/>
                <a:gridCol w="3340225"/>
                <a:gridCol w="2294250"/>
              </a:tblGrid>
              <a:tr h="3131500">
                <a:tc>
                  <a:txBody>
                    <a:bodyPr/>
                    <a:lstStyle/>
                    <a:p>
                      <a:pPr indent="0" lvl="0" marL="0" marR="0" rtl="0" algn="ctr">
                        <a:spcBef>
                          <a:spcPts val="0"/>
                        </a:spcBef>
                        <a:spcAft>
                          <a:spcPts val="0"/>
                        </a:spcAft>
                        <a:buNone/>
                      </a:pPr>
                      <a:r>
                        <a:rPr b="0" lang="en-IN" sz="1600">
                          <a:solidFill>
                            <a:schemeClr val="dk1"/>
                          </a:solidFill>
                          <a:latin typeface="Times New Roman"/>
                          <a:ea typeface="Times New Roman"/>
                          <a:cs typeface="Times New Roman"/>
                          <a:sym typeface="Times New Roman"/>
                        </a:rPr>
                        <a:t>6</a:t>
                      </a:r>
                      <a:r>
                        <a:rPr b="0" lang="en-IN" sz="1600">
                          <a:solidFill>
                            <a:schemeClr val="dk1"/>
                          </a:solidFill>
                          <a:latin typeface="Times New Roman"/>
                          <a:ea typeface="Times New Roman"/>
                          <a:cs typeface="Times New Roman"/>
                          <a:sym typeface="Times New Roman"/>
                        </a:rPr>
                        <a:t>.</a:t>
                      </a:r>
                      <a:r>
                        <a:rPr lang="en-IN" sz="1600" u="none" cap="none" strike="noStrike">
                          <a:latin typeface="Times New Roman"/>
                          <a:ea typeface="Times New Roman"/>
                          <a:cs typeface="Times New Roman"/>
                          <a:sym typeface="Times New Roman"/>
                        </a:rPr>
                        <a:t> </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38000"/>
                        </a:lnSpc>
                        <a:spcBef>
                          <a:spcPts val="0"/>
                        </a:spcBef>
                        <a:spcAft>
                          <a:spcPts val="0"/>
                        </a:spcAft>
                        <a:buClr>
                          <a:schemeClr val="dk1"/>
                        </a:buClr>
                        <a:buSzPts val="1100"/>
                        <a:buFont typeface="Arial"/>
                        <a:buNone/>
                      </a:pPr>
                      <a:r>
                        <a:rPr b="0" i="1" lang="en-IN" sz="1600">
                          <a:solidFill>
                            <a:schemeClr val="dk1"/>
                          </a:solidFill>
                          <a:latin typeface="Times New Roman"/>
                          <a:ea typeface="Times New Roman"/>
                          <a:cs typeface="Times New Roman"/>
                          <a:sym typeface="Times New Roman"/>
                        </a:rPr>
                        <a:t>Zhao, B., Lan, H., Niu, Z., Zhu, H., Qian, T., &amp; Tang, W. (2021). Detection and Location of Safety Protective Wear in Power Substation Operation Using Wear-Enhanced YOLOv3 Algorithm.</a:t>
                      </a:r>
                      <a:r>
                        <a:rPr b="0" i="1" lang="en-IN" sz="1600">
                          <a:solidFill>
                            <a:schemeClr val="dk1"/>
                          </a:solidFill>
                          <a:latin typeface="Arial"/>
                          <a:ea typeface="Arial"/>
                          <a:cs typeface="Arial"/>
                          <a:sym typeface="Arial"/>
                        </a:rPr>
                        <a:t> </a:t>
                      </a:r>
                      <a:r>
                        <a:rPr b="0" i="1" lang="en-IN" sz="1600">
                          <a:solidFill>
                            <a:schemeClr val="dk1"/>
                          </a:solidFill>
                          <a:latin typeface="Times New Roman"/>
                          <a:ea typeface="Times New Roman"/>
                          <a:cs typeface="Times New Roman"/>
                          <a:sym typeface="Times New Roman"/>
                        </a:rPr>
                        <a:t>IEEE Access, 9, 125540-125549.</a:t>
                      </a:r>
                      <a:endParaRPr b="0" i="1"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0" i="1" sz="16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Develop a deep learning-based system that can detect and locate safety protective wear.The proposed system is based on the YOLOv3 algorithm,</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YOLOv3 algorithm is trained on a dataset of images of personnel wearing safety protective gear in power substations.</a:t>
                      </a:r>
                      <a:endParaRPr b="0" sz="1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0" sz="1600">
                        <a:solidFill>
                          <a:schemeClr val="dk1"/>
                        </a:solidFill>
                        <a:latin typeface="Arial"/>
                        <a:ea typeface="Arial"/>
                        <a:cs typeface="Arial"/>
                        <a:sym typeface="Arial"/>
                      </a:endParaRPr>
                    </a:p>
                    <a:p>
                      <a:pPr indent="0" lvl="0" marL="0" rtl="0" algn="just">
                        <a:lnSpc>
                          <a:spcPct val="115000"/>
                        </a:lnSpc>
                        <a:spcBef>
                          <a:spcPts val="0"/>
                        </a:spcBef>
                        <a:spcAft>
                          <a:spcPts val="0"/>
                        </a:spcAft>
                        <a:buClr>
                          <a:schemeClr val="dk1"/>
                        </a:buClr>
                        <a:buSzPts val="1500"/>
                        <a:buFont typeface="Arial"/>
                        <a:buNone/>
                      </a:pPr>
                      <a:r>
                        <a:t/>
                      </a:r>
                      <a:endParaRPr b="0"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System relies on the availability of high-quality images of safety gear.System may not be able to detect safety protective gear that is partially covered or obscured. </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r>
            </a:tbl>
          </a:graphicData>
        </a:graphic>
      </p:graphicFrame>
      <p:graphicFrame>
        <p:nvGraphicFramePr>
          <p:cNvPr id="210" name="Google Shape;210;p24"/>
          <p:cNvGraphicFramePr/>
          <p:nvPr/>
        </p:nvGraphicFramePr>
        <p:xfrm>
          <a:off x="235783" y="3483854"/>
          <a:ext cx="3000000" cy="3000000"/>
        </p:xfrm>
        <a:graphic>
          <a:graphicData uri="http://schemas.openxmlformats.org/drawingml/2006/table">
            <a:tbl>
              <a:tblPr bandRow="1" firstRow="1">
                <a:noFill/>
                <a:tableStyleId>{BC81A937-7A6B-4783-93B5-1D13107D1CBF}</a:tableStyleId>
              </a:tblPr>
              <a:tblGrid>
                <a:gridCol w="554700"/>
                <a:gridCol w="2314825"/>
                <a:gridCol w="3340225"/>
                <a:gridCol w="2294250"/>
              </a:tblGrid>
              <a:tr h="3147575">
                <a:tc>
                  <a:txBody>
                    <a:bodyPr/>
                    <a:lstStyle/>
                    <a:p>
                      <a:pPr indent="0" lvl="0" marL="0" marR="0" rtl="0" algn="ctr">
                        <a:spcBef>
                          <a:spcPts val="0"/>
                        </a:spcBef>
                        <a:spcAft>
                          <a:spcPts val="0"/>
                        </a:spcAft>
                        <a:buNone/>
                      </a:pPr>
                      <a:r>
                        <a:rPr b="0" lang="en-IN" sz="1600">
                          <a:solidFill>
                            <a:schemeClr val="dk1"/>
                          </a:solidFill>
                          <a:latin typeface="Times New Roman"/>
                          <a:ea typeface="Times New Roman"/>
                          <a:cs typeface="Times New Roman"/>
                          <a:sym typeface="Times New Roman"/>
                        </a:rPr>
                        <a:t>7</a:t>
                      </a:r>
                      <a:r>
                        <a:rPr b="0" lang="en-IN" sz="1600">
                          <a:solidFill>
                            <a:schemeClr val="dk1"/>
                          </a:solidFill>
                          <a:latin typeface="Times New Roman"/>
                          <a:ea typeface="Times New Roman"/>
                          <a:cs typeface="Times New Roman"/>
                          <a:sym typeface="Times New Roman"/>
                        </a:rPr>
                        <a:t>.</a:t>
                      </a:r>
                      <a:r>
                        <a:rPr lang="en-IN" sz="1600" u="none" cap="none" strike="noStrike">
                          <a:latin typeface="Times New Roman"/>
                          <a:ea typeface="Times New Roman"/>
                          <a:cs typeface="Times New Roman"/>
                          <a:sym typeface="Times New Roman"/>
                        </a:rPr>
                        <a:t> </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15000"/>
                        </a:lnSpc>
                        <a:spcBef>
                          <a:spcPts val="0"/>
                        </a:spcBef>
                        <a:spcAft>
                          <a:spcPts val="0"/>
                        </a:spcAft>
                        <a:buClr>
                          <a:schemeClr val="dk1"/>
                        </a:buClr>
                        <a:buSzPts val="1100"/>
                        <a:buFont typeface="Arial"/>
                        <a:buNone/>
                      </a:pPr>
                      <a:r>
                        <a:rPr b="0" i="1" lang="en-IN" sz="1600">
                          <a:solidFill>
                            <a:schemeClr val="dk1"/>
                          </a:solidFill>
                          <a:latin typeface="Times New Roman"/>
                          <a:ea typeface="Times New Roman"/>
                          <a:cs typeface="Times New Roman"/>
                          <a:sym typeface="Times New Roman"/>
                        </a:rPr>
                        <a:t>Balakreshnan, B., Richards, G., Nanda, G., Mao, H., Athinarayanan, R., &amp; Zaccaria, J. (2020). PPE compliance detection using artificial intelligence in learning factories. Procedia Manufacturing, 45, 277-282.</a:t>
                      </a:r>
                      <a:endParaRPr b="0" i="1" sz="16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1"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To develop a system for detecting PPE compliance using artificial intelligence in learning factories. </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The system used wearable sensors and cameras to capture real-time data on worker behavior and PPE usage, which was processed using ML and computer vision algorithms to detect violations of PPE regulations.</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It relies on workers wearing the required PPE and using it correctly.</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The system's effectiveness may be limited by the accuracy of the sensors and cameras used to capture data on worker behavior and PPE usage.</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aphicFrame>
        <p:nvGraphicFramePr>
          <p:cNvPr id="216" name="Google Shape;216;p25"/>
          <p:cNvGraphicFramePr/>
          <p:nvPr/>
        </p:nvGraphicFramePr>
        <p:xfrm>
          <a:off x="194708" y="1186942"/>
          <a:ext cx="3000000" cy="3000000"/>
        </p:xfrm>
        <a:graphic>
          <a:graphicData uri="http://schemas.openxmlformats.org/drawingml/2006/table">
            <a:tbl>
              <a:tblPr bandRow="1" firstRow="1">
                <a:noFill/>
                <a:tableStyleId>{BC81A937-7A6B-4783-93B5-1D13107D1CBF}</a:tableStyleId>
              </a:tblPr>
              <a:tblGrid>
                <a:gridCol w="554700"/>
                <a:gridCol w="2040525"/>
                <a:gridCol w="3723725"/>
                <a:gridCol w="2089225"/>
              </a:tblGrid>
              <a:tr h="3131500">
                <a:tc>
                  <a:txBody>
                    <a:bodyPr/>
                    <a:lstStyle/>
                    <a:p>
                      <a:pPr indent="0" lvl="0" marL="0" rtl="0" algn="ctr">
                        <a:spcBef>
                          <a:spcPts val="0"/>
                        </a:spcBef>
                        <a:spcAft>
                          <a:spcPts val="0"/>
                        </a:spcAft>
                        <a:buClr>
                          <a:schemeClr val="dk1"/>
                        </a:buClr>
                        <a:buFont typeface="Arial"/>
                        <a:buNone/>
                      </a:pPr>
                      <a:r>
                        <a:rPr b="0" lang="en-IN" sz="1600">
                          <a:solidFill>
                            <a:schemeClr val="dk1"/>
                          </a:solidFill>
                          <a:latin typeface="Times New Roman"/>
                          <a:ea typeface="Times New Roman"/>
                          <a:cs typeface="Times New Roman"/>
                          <a:sym typeface="Times New Roman"/>
                        </a:rPr>
                        <a:t>8</a:t>
                      </a:r>
                      <a:r>
                        <a:rPr b="0" lang="en-IN" sz="1600">
                          <a:solidFill>
                            <a:schemeClr val="dk1"/>
                          </a:solidFill>
                          <a:latin typeface="Times New Roman"/>
                          <a:ea typeface="Times New Roman"/>
                          <a:cs typeface="Times New Roman"/>
                          <a:sym typeface="Times New Roman"/>
                        </a:rPr>
                        <a:t>.</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15000"/>
                        </a:lnSpc>
                        <a:spcBef>
                          <a:spcPts val="0"/>
                        </a:spcBef>
                        <a:spcAft>
                          <a:spcPts val="0"/>
                        </a:spcAft>
                        <a:buClr>
                          <a:schemeClr val="dk1"/>
                        </a:buClr>
                        <a:buSzPts val="1100"/>
                        <a:buFont typeface="Arial"/>
                        <a:buNone/>
                      </a:pPr>
                      <a:r>
                        <a:rPr b="0" i="1" lang="en-IN" sz="1600">
                          <a:solidFill>
                            <a:schemeClr val="dk1"/>
                          </a:solidFill>
                          <a:latin typeface="Times New Roman"/>
                          <a:ea typeface="Times New Roman"/>
                          <a:cs typeface="Times New Roman"/>
                          <a:sym typeface="Times New Roman"/>
                        </a:rPr>
                        <a:t>Shrestha, K., Shrestha, P. P., Bajracharya, D., &amp; Yfantis, E. A. (2015). Hard-hat detection for construction safety visualization. Journal of Construction Engineering, 2015(1), 1-8.</a:t>
                      </a:r>
                      <a:endParaRPr b="0" i="1" sz="16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1"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To develop a computer vision-based system for detecting hard hats in construction sites to enhance worker safety.</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To provide real-time monitoring  and alert managers and supervisors to potential safety violations.</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The system used image processing algorithms to identify workers wearing hard hats and distinguish them from workers without hard hats.</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500"/>
                        <a:buFont typeface="Arial"/>
                        <a:buNone/>
                      </a:pPr>
                      <a:r>
                        <a:t/>
                      </a:r>
                      <a:endParaRPr b="0"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It assumes that all workers on the construction site should wear hard hats.</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The environmental factors such as poor lighting or obstructed views may affect the accuracy of the system's image processing algorithms.</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solidFill>
                  <a:schemeClr val="dk1"/>
                </a:solidFill>
              </a:rPr>
              <a:t>methodology</a:t>
            </a:r>
            <a:endParaRPr>
              <a:solidFill>
                <a:schemeClr val="dk1"/>
              </a:solidFill>
            </a:endParaRPr>
          </a:p>
        </p:txBody>
      </p:sp>
      <p:sp>
        <p:nvSpPr>
          <p:cNvPr id="222" name="Google Shape;222;p26"/>
          <p:cNvSpPr txBox="1"/>
          <p:nvPr>
            <p:ph idx="1" type="body"/>
          </p:nvPr>
        </p:nvSpPr>
        <p:spPr>
          <a:xfrm>
            <a:off x="457200" y="1600200"/>
            <a:ext cx="7972452" cy="4873752"/>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680"/>
              <a:buChar char="🞆"/>
            </a:pPr>
            <a:r>
              <a:rPr lang="en-IN"/>
              <a:t>Flowchart</a:t>
            </a:r>
            <a:endParaRPr/>
          </a:p>
          <a:p>
            <a:pPr indent="-274320" lvl="0" marL="274320" rtl="0" algn="l">
              <a:spcBef>
                <a:spcPts val="600"/>
              </a:spcBef>
              <a:spcAft>
                <a:spcPts val="0"/>
              </a:spcAft>
              <a:buSzPts val="1680"/>
              <a:buChar char="🞆"/>
            </a:pPr>
            <a:r>
              <a:rPr lang="en-IN"/>
              <a:t>Schema Diagram</a:t>
            </a:r>
            <a:endParaRPr/>
          </a:p>
          <a:p>
            <a:pPr indent="-274320" lvl="0" marL="274320" rtl="0" algn="l">
              <a:spcBef>
                <a:spcPts val="600"/>
              </a:spcBef>
              <a:spcAft>
                <a:spcPts val="0"/>
              </a:spcAft>
              <a:buSzPts val="1680"/>
              <a:buChar char="🞆"/>
            </a:pPr>
            <a:r>
              <a:rPr lang="en-IN"/>
              <a:t>Algorithms </a:t>
            </a:r>
            <a:endParaRPr/>
          </a:p>
          <a:p>
            <a:pPr indent="-274320" lvl="0" marL="274320" rtl="0" algn="l">
              <a:spcBef>
                <a:spcPts val="600"/>
              </a:spcBef>
              <a:spcAft>
                <a:spcPts val="0"/>
              </a:spcAft>
              <a:buSzPts val="1680"/>
              <a:buChar char="🞆"/>
            </a:pPr>
            <a:r>
              <a:rPr lang="en-IN"/>
              <a:t>Comparison of methods</a:t>
            </a:r>
            <a:endParaRPr/>
          </a:p>
          <a:p>
            <a:pPr indent="-247650" lvl="0" marL="274320" rtl="0" algn="l">
              <a:spcBef>
                <a:spcPts val="600"/>
              </a:spcBef>
              <a:spcAft>
                <a:spcPts val="0"/>
              </a:spcAft>
              <a:buSzPts val="1260"/>
              <a:buChar char="🞆"/>
            </a:pPr>
            <a:r>
              <a:rPr lang="en-IN"/>
              <a:t>Mediapipe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457200" y="274649"/>
            <a:ext cx="7467600" cy="5436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IN" cap="none">
                <a:solidFill>
                  <a:schemeClr val="dk1"/>
                </a:solidFill>
              </a:rPr>
              <a:t>Flowchart</a:t>
            </a:r>
            <a:endParaRPr/>
          </a:p>
        </p:txBody>
      </p:sp>
      <p:pic>
        <p:nvPicPr>
          <p:cNvPr id="229" name="Google Shape;229;p27"/>
          <p:cNvPicPr preferRelativeResize="0"/>
          <p:nvPr/>
        </p:nvPicPr>
        <p:blipFill>
          <a:blip r:embed="rId3">
            <a:alphaModFix/>
          </a:blip>
          <a:stretch>
            <a:fillRect/>
          </a:stretch>
        </p:blipFill>
        <p:spPr>
          <a:xfrm>
            <a:off x="838200" y="384525"/>
            <a:ext cx="6946625" cy="6549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8"/>
          <p:cNvPicPr preferRelativeResize="0"/>
          <p:nvPr/>
        </p:nvPicPr>
        <p:blipFill>
          <a:blip r:embed="rId3">
            <a:alphaModFix/>
          </a:blip>
          <a:stretch>
            <a:fillRect/>
          </a:stretch>
        </p:blipFill>
        <p:spPr>
          <a:xfrm>
            <a:off x="710775" y="934175"/>
            <a:ext cx="6890075" cy="5807849"/>
          </a:xfrm>
          <a:prstGeom prst="rect">
            <a:avLst/>
          </a:prstGeom>
          <a:noFill/>
          <a:ln>
            <a:noFill/>
          </a:ln>
        </p:spPr>
      </p:pic>
      <p:sp>
        <p:nvSpPr>
          <p:cNvPr id="236" name="Google Shape;236;p28"/>
          <p:cNvSpPr txBox="1"/>
          <p:nvPr>
            <p:ph type="title"/>
          </p:nvPr>
        </p:nvSpPr>
        <p:spPr>
          <a:xfrm>
            <a:off x="457200" y="274649"/>
            <a:ext cx="7467600" cy="5436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IN" cap="none">
                <a:solidFill>
                  <a:schemeClr val="dk1"/>
                </a:solidFill>
              </a:rPr>
              <a:t>Schema Diagram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457200" y="-12"/>
            <a:ext cx="74676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solidFill>
                  <a:schemeClr val="dk1"/>
                </a:solidFill>
              </a:rPr>
              <a:t>Algorithm: Input and Output</a:t>
            </a:r>
            <a:endParaRPr>
              <a:solidFill>
                <a:schemeClr val="dk1"/>
              </a:solidFill>
            </a:endParaRPr>
          </a:p>
        </p:txBody>
      </p:sp>
      <p:sp>
        <p:nvSpPr>
          <p:cNvPr id="243" name="Google Shape;243;p29"/>
          <p:cNvSpPr txBox="1"/>
          <p:nvPr>
            <p:ph idx="1" type="body"/>
          </p:nvPr>
        </p:nvSpPr>
        <p:spPr>
          <a:xfrm>
            <a:off x="457200" y="1022800"/>
            <a:ext cx="7467600" cy="5451300"/>
          </a:xfrm>
          <a:prstGeom prst="rect">
            <a:avLst/>
          </a:prstGeom>
        </p:spPr>
        <p:txBody>
          <a:bodyPr anchorCtr="0" anchor="ctr" bIns="45700" lIns="91425" spcFirstLastPara="1" rIns="91425" wrap="square" tIns="45700">
            <a:normAutofit/>
          </a:bodyPr>
          <a:lstStyle/>
          <a:p>
            <a:pPr indent="0" lvl="0" marL="0" rtl="0" algn="l">
              <a:spcBef>
                <a:spcPts val="600"/>
              </a:spcBef>
              <a:spcAft>
                <a:spcPts val="0"/>
              </a:spcAft>
              <a:buNone/>
            </a:pPr>
            <a:r>
              <a:rPr lang="en-IN"/>
              <a:t>Inputs:</a:t>
            </a:r>
            <a:endParaRPr/>
          </a:p>
          <a:p>
            <a:pPr indent="0" lvl="0" marL="0" rtl="0" algn="l">
              <a:spcBef>
                <a:spcPts val="600"/>
              </a:spcBef>
              <a:spcAft>
                <a:spcPts val="0"/>
              </a:spcAft>
              <a:buNone/>
            </a:pPr>
            <a:r>
              <a:rPr lang="en-IN"/>
              <a:t>frame: input image to be analyzed.</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IN"/>
              <a:t>Outputs:</a:t>
            </a:r>
            <a:endParaRPr/>
          </a:p>
          <a:p>
            <a:pPr indent="0" lvl="0" marL="0" rtl="0" algn="l">
              <a:spcBef>
                <a:spcPts val="600"/>
              </a:spcBef>
              <a:spcAft>
                <a:spcPts val="0"/>
              </a:spcAft>
              <a:buNone/>
            </a:pPr>
            <a:r>
              <a:rPr lang="en-IN"/>
              <a:t>modified frame with safety gear detection.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457200" rtl="0" algn="just">
              <a:lnSpc>
                <a:spcPct val="115000"/>
              </a:lnSpc>
              <a:spcBef>
                <a:spcPts val="0"/>
              </a:spcBef>
              <a:spcAft>
                <a:spcPts val="0"/>
              </a:spcAft>
              <a:buNone/>
            </a:pPr>
            <a:r>
              <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idx="1" type="body"/>
          </p:nvPr>
        </p:nvSpPr>
        <p:spPr>
          <a:xfrm>
            <a:off x="342775" y="1109600"/>
            <a:ext cx="8026500" cy="5472600"/>
          </a:xfrm>
          <a:prstGeom prst="rect">
            <a:avLst/>
          </a:prstGeom>
        </p:spPr>
        <p:txBody>
          <a:bodyPr anchorCtr="0" anchor="ctr" bIns="45700" lIns="91425" spcFirstLastPara="1" rIns="91425" wrap="square" tIns="45700">
            <a:normAutofit/>
          </a:bodyPr>
          <a:lstStyle/>
          <a:p>
            <a:pPr indent="-374650" lvl="0" marL="457200" marR="0" rtl="0" algn="l">
              <a:lnSpc>
                <a:spcPct val="100000"/>
              </a:lnSpc>
              <a:spcBef>
                <a:spcPts val="600"/>
              </a:spcBef>
              <a:spcAft>
                <a:spcPts val="0"/>
              </a:spcAft>
              <a:buSzPts val="2300"/>
              <a:buAutoNum type="arabicPeriod"/>
            </a:pPr>
            <a:r>
              <a:rPr lang="en-IN" sz="2300"/>
              <a:t>Training YOLO v8 model with augmented dataset. </a:t>
            </a:r>
            <a:endParaRPr sz="2300"/>
          </a:p>
          <a:p>
            <a:pPr indent="-374650" lvl="0" marL="457200" marR="0" rtl="0" algn="l">
              <a:lnSpc>
                <a:spcPct val="100000"/>
              </a:lnSpc>
              <a:spcBef>
                <a:spcPts val="0"/>
              </a:spcBef>
              <a:spcAft>
                <a:spcPts val="0"/>
              </a:spcAft>
              <a:buSzPts val="2300"/>
              <a:buAutoNum type="arabicPeriod"/>
            </a:pPr>
            <a:r>
              <a:rPr lang="en-IN" sz="2300"/>
              <a:t>Applying the trained YOLO model on each frame of a video.</a:t>
            </a:r>
            <a:endParaRPr sz="2300"/>
          </a:p>
          <a:p>
            <a:pPr indent="-374650" lvl="0" marL="457200" marR="0" rtl="0" algn="l">
              <a:lnSpc>
                <a:spcPct val="100000"/>
              </a:lnSpc>
              <a:spcBef>
                <a:spcPts val="0"/>
              </a:spcBef>
              <a:spcAft>
                <a:spcPts val="0"/>
              </a:spcAft>
              <a:buSzPts val="2300"/>
              <a:buAutoNum type="arabicPeriod"/>
            </a:pPr>
            <a:r>
              <a:rPr lang="en-IN" sz="2300"/>
              <a:t>Drawing a green rectangle around detected people: </a:t>
            </a:r>
            <a:endParaRPr sz="2300"/>
          </a:p>
          <a:p>
            <a:pPr indent="-374650" lvl="0" marL="457200" marR="0" rtl="0" algn="l">
              <a:lnSpc>
                <a:spcPct val="100000"/>
              </a:lnSpc>
              <a:spcBef>
                <a:spcPts val="0"/>
              </a:spcBef>
              <a:spcAft>
                <a:spcPts val="0"/>
              </a:spcAft>
              <a:buSzPts val="2300"/>
              <a:buAutoNum type="arabicPeriod"/>
            </a:pPr>
            <a:r>
              <a:rPr lang="en-IN" sz="2300"/>
              <a:t>Key frame extraction techniques: These techniques analyze the differences in content, motion, or other visual features between consecutive frames.</a:t>
            </a:r>
            <a:endParaRPr sz="2300"/>
          </a:p>
          <a:p>
            <a:pPr indent="-374650" lvl="0" marL="457200" marR="0" rtl="0" algn="l">
              <a:lnSpc>
                <a:spcPct val="100000"/>
              </a:lnSpc>
              <a:spcBef>
                <a:spcPts val="0"/>
              </a:spcBef>
              <a:spcAft>
                <a:spcPts val="0"/>
              </a:spcAft>
              <a:buSzPts val="2300"/>
              <a:buAutoNum type="arabicPeriod"/>
            </a:pPr>
            <a:r>
              <a:rPr lang="en-IN" sz="2300"/>
              <a:t>Safety gear detection based on key frames.</a:t>
            </a:r>
            <a:endParaRPr sz="2300"/>
          </a:p>
          <a:p>
            <a:pPr indent="-374650" lvl="0" marL="457200" marR="0" rtl="0" algn="l">
              <a:lnSpc>
                <a:spcPct val="100000"/>
              </a:lnSpc>
              <a:spcBef>
                <a:spcPts val="0"/>
              </a:spcBef>
              <a:spcAft>
                <a:spcPts val="0"/>
              </a:spcAft>
              <a:buSzPts val="2300"/>
              <a:buAutoNum type="arabicPeriod"/>
            </a:pPr>
            <a:r>
              <a:rPr lang="en-IN" sz="2300"/>
              <a:t>Positive or negative response and alert message.</a:t>
            </a:r>
            <a:endParaRPr sz="2300"/>
          </a:p>
          <a:p>
            <a:pPr indent="0" lvl="0" marL="0" rtl="0" algn="l">
              <a:spcBef>
                <a:spcPts val="600"/>
              </a:spcBef>
              <a:spcAft>
                <a:spcPts val="0"/>
              </a:spcAft>
              <a:buNone/>
            </a:pPr>
            <a:r>
              <a:t/>
            </a:r>
            <a:endParaRPr sz="2100"/>
          </a:p>
          <a:p>
            <a:pPr indent="0" lvl="0" marL="0" rtl="0" algn="l">
              <a:spcBef>
                <a:spcPts val="600"/>
              </a:spcBef>
              <a:spcAft>
                <a:spcPts val="0"/>
              </a:spcAft>
              <a:buClr>
                <a:schemeClr val="dk1"/>
              </a:buClr>
              <a:buSzPts val="1100"/>
              <a:buFont typeface="Arial"/>
              <a:buNone/>
            </a:pPr>
            <a:r>
              <a:rPr lang="en-IN" sz="1900"/>
              <a:t>Note: The threshold values for confidence score and the color and label assignment can be adjusted based on the specific use case.</a:t>
            </a:r>
            <a:endParaRPr sz="1900"/>
          </a:p>
        </p:txBody>
      </p:sp>
      <p:sp>
        <p:nvSpPr>
          <p:cNvPr id="250" name="Google Shape;250;p30"/>
          <p:cNvSpPr txBox="1"/>
          <p:nvPr>
            <p:ph type="title"/>
          </p:nvPr>
        </p:nvSpPr>
        <p:spPr>
          <a:xfrm>
            <a:off x="457200" y="-12"/>
            <a:ext cx="74676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solidFill>
                  <a:schemeClr val="dk1"/>
                </a:solidFill>
              </a:rPr>
              <a:t>Algorithm: Steps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457200" y="-131837"/>
            <a:ext cx="74676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solidFill>
                  <a:schemeClr val="dk1"/>
                </a:solidFill>
              </a:rPr>
              <a:t>Methodology</a:t>
            </a:r>
            <a:endParaRPr>
              <a:solidFill>
                <a:schemeClr val="dk1"/>
              </a:solidFill>
            </a:endParaRPr>
          </a:p>
        </p:txBody>
      </p:sp>
      <p:sp>
        <p:nvSpPr>
          <p:cNvPr id="257" name="Google Shape;257;p31"/>
          <p:cNvSpPr txBox="1"/>
          <p:nvPr>
            <p:ph idx="1" type="body"/>
          </p:nvPr>
        </p:nvSpPr>
        <p:spPr>
          <a:xfrm>
            <a:off x="457200" y="536000"/>
            <a:ext cx="8250300" cy="6171900"/>
          </a:xfrm>
          <a:prstGeom prst="rect">
            <a:avLst/>
          </a:prstGeom>
        </p:spPr>
        <p:txBody>
          <a:bodyPr anchorCtr="0" anchor="ctr" bIns="45700" lIns="91425" spcFirstLastPara="1" rIns="91425" wrap="square" tIns="45700">
            <a:normAutofit/>
          </a:bodyPr>
          <a:lstStyle/>
          <a:p>
            <a:pPr indent="0" lvl="0" marL="0" rtl="0" algn="l">
              <a:spcBef>
                <a:spcPts val="600"/>
              </a:spcBef>
              <a:spcAft>
                <a:spcPts val="0"/>
              </a:spcAft>
              <a:buNone/>
            </a:pPr>
            <a:r>
              <a:rPr lang="en-IN"/>
              <a:t>Approach of Key frame extraction to avoid data redundancy and computation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IN" sz="2200"/>
              <a:t>1. </a:t>
            </a:r>
            <a:r>
              <a:rPr b="1" lang="en-IN" sz="2200"/>
              <a:t>Worker frame caching method</a:t>
            </a:r>
            <a:endParaRPr b="1" sz="2200"/>
          </a:p>
          <a:p>
            <a:pPr indent="-295910" lvl="0" marL="457200" rtl="0" algn="l">
              <a:spcBef>
                <a:spcPts val="600"/>
              </a:spcBef>
              <a:spcAft>
                <a:spcPts val="0"/>
              </a:spcAft>
              <a:buSzPts val="1060"/>
              <a:buAutoNum type="arabicPeriod"/>
            </a:pPr>
            <a:r>
              <a:rPr lang="en-IN" sz="2200"/>
              <a:t>Creates a worker_results_cache dictionary to store the results of predict() for each worker frame. </a:t>
            </a:r>
            <a:endParaRPr sz="2200"/>
          </a:p>
          <a:p>
            <a:pPr indent="-295910" lvl="0" marL="457200" rtl="0" algn="l">
              <a:spcBef>
                <a:spcPts val="0"/>
              </a:spcBef>
              <a:spcAft>
                <a:spcPts val="0"/>
              </a:spcAft>
              <a:buSzPts val="1060"/>
              <a:buAutoNum type="arabicPeriod"/>
            </a:pPr>
            <a:r>
              <a:rPr lang="en-IN" sz="2200"/>
              <a:t>On encountering worker call predict() and store the results in the cache using a key that includes the coordinates of the worker frame.</a:t>
            </a:r>
            <a:endParaRPr sz="2200"/>
          </a:p>
          <a:p>
            <a:pPr indent="-295910" lvl="0" marL="457200" rtl="0" algn="l">
              <a:spcBef>
                <a:spcPts val="0"/>
              </a:spcBef>
              <a:spcAft>
                <a:spcPts val="0"/>
              </a:spcAft>
              <a:buSzPts val="1060"/>
              <a:buAutoNum type="arabicPeriod"/>
            </a:pPr>
            <a:r>
              <a:rPr lang="en-IN" sz="2200"/>
              <a:t>If same worker frame detected values taken from cache instead of predict</a:t>
            </a:r>
            <a:endParaRPr sz="2200"/>
          </a:p>
          <a:p>
            <a:pPr indent="0" lvl="0" marL="0" rtl="0" algn="l">
              <a:spcBef>
                <a:spcPts val="6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457200" y="274638"/>
            <a:ext cx="7467600" cy="1143000"/>
          </a:xfrm>
          <a:prstGeom prst="rect">
            <a:avLst/>
          </a:prstGeom>
        </p:spPr>
        <p:txBody>
          <a:bodyPr anchorCtr="0" anchor="b" bIns="45700" lIns="91425" spcFirstLastPara="1" rIns="91425" wrap="square" tIns="45700">
            <a:normAutofit/>
          </a:bodyPr>
          <a:lstStyle/>
          <a:p>
            <a:pPr indent="0" lvl="0" marL="0" rtl="0" algn="l">
              <a:spcBef>
                <a:spcPts val="600"/>
              </a:spcBef>
              <a:spcAft>
                <a:spcPts val="0"/>
              </a:spcAft>
              <a:buNone/>
            </a:pPr>
            <a:r>
              <a:rPr lang="en-IN" sz="2400" cap="none">
                <a:solidFill>
                  <a:schemeClr val="dk1"/>
                </a:solidFill>
              </a:rPr>
              <a:t> 2. </a:t>
            </a:r>
            <a:r>
              <a:rPr b="1" lang="en-IN" sz="2400" cap="none">
                <a:solidFill>
                  <a:schemeClr val="dk1"/>
                </a:solidFill>
              </a:rPr>
              <a:t>Periodic Approach</a:t>
            </a:r>
            <a:endParaRPr/>
          </a:p>
        </p:txBody>
      </p:sp>
      <p:sp>
        <p:nvSpPr>
          <p:cNvPr id="264" name="Google Shape;264;p32"/>
          <p:cNvSpPr txBox="1"/>
          <p:nvPr>
            <p:ph idx="1" type="body"/>
          </p:nvPr>
        </p:nvSpPr>
        <p:spPr>
          <a:xfrm>
            <a:off x="457200" y="1600200"/>
            <a:ext cx="7467600" cy="4873800"/>
          </a:xfrm>
          <a:prstGeom prst="rect">
            <a:avLst/>
          </a:prstGeom>
        </p:spPr>
        <p:txBody>
          <a:bodyPr anchorCtr="0" anchor="t" bIns="45700" lIns="91425" spcFirstLastPara="1" rIns="91425" wrap="square" tIns="45700">
            <a:normAutofit/>
          </a:bodyPr>
          <a:lstStyle/>
          <a:p>
            <a:pPr indent="-308610" lvl="0" marL="457200" rtl="0" algn="l">
              <a:spcBef>
                <a:spcPts val="600"/>
              </a:spcBef>
              <a:spcAft>
                <a:spcPts val="0"/>
              </a:spcAft>
              <a:buSzPts val="1260"/>
              <a:buAutoNum type="arabicPeriod"/>
            </a:pPr>
            <a:r>
              <a:rPr lang="en-IN"/>
              <a:t>Instead of extracting every single frame from a video </a:t>
            </a:r>
            <a:endParaRPr/>
          </a:p>
          <a:p>
            <a:pPr indent="-308610" lvl="0" marL="457200" rtl="0" algn="l">
              <a:spcBef>
                <a:spcPts val="0"/>
              </a:spcBef>
              <a:spcAft>
                <a:spcPts val="0"/>
              </a:spcAft>
              <a:buSzPts val="1260"/>
              <a:buAutoNum type="arabicPeriod"/>
            </a:pPr>
            <a:r>
              <a:rPr lang="en-IN"/>
              <a:t>Only a subset of the frames are extracted at a specific interval or rate</a:t>
            </a:r>
            <a:endParaRPr/>
          </a:p>
          <a:p>
            <a:pPr indent="0" lvl="0" marL="0" rtl="0" algn="l">
              <a:spcBef>
                <a:spcPts val="6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txBox="1"/>
          <p:nvPr>
            <p:ph type="ctrTitle"/>
          </p:nvPr>
        </p:nvSpPr>
        <p:spPr>
          <a:xfrm>
            <a:off x="2184475" y="2481750"/>
            <a:ext cx="6172200" cy="1894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990"/>
              <a:buFont typeface="Arial"/>
              <a:buNone/>
            </a:pPr>
            <a:r>
              <a:rPr b="0" lang="en-IN" sz="2880" cap="none">
                <a:solidFill>
                  <a:schemeClr val="dk1"/>
                </a:solidFill>
                <a:latin typeface="Arial"/>
                <a:ea typeface="Arial"/>
                <a:cs typeface="Arial"/>
                <a:sym typeface="Arial"/>
              </a:rPr>
              <a:t> LABOUR SAFETY ANALYSIS USING OBJECT DETECTION AND DEEP LEARNING</a:t>
            </a:r>
            <a:endParaRPr sz="2880">
              <a:solidFill>
                <a:schemeClr val="dk1"/>
              </a:solidFill>
            </a:endParaRPr>
          </a:p>
          <a:p>
            <a:pPr indent="0" lvl="0" marL="0" rtl="0" algn="l">
              <a:spcBef>
                <a:spcPts val="0"/>
              </a:spcBef>
              <a:spcAft>
                <a:spcPts val="0"/>
              </a:spcAft>
              <a:buNone/>
            </a:pPr>
            <a:r>
              <a:t/>
            </a:r>
            <a:endParaRPr/>
          </a:p>
        </p:txBody>
      </p:sp>
      <p:sp>
        <p:nvSpPr>
          <p:cNvPr id="152" name="Google Shape;152;p15"/>
          <p:cNvSpPr txBox="1"/>
          <p:nvPr>
            <p:ph idx="1" type="subTitle"/>
          </p:nvPr>
        </p:nvSpPr>
        <p:spPr>
          <a:xfrm>
            <a:off x="2286000" y="5003322"/>
            <a:ext cx="6172200" cy="13716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457200" y="274638"/>
            <a:ext cx="7467600" cy="1143000"/>
          </a:xfrm>
          <a:prstGeom prst="rect">
            <a:avLst/>
          </a:prstGeom>
        </p:spPr>
        <p:txBody>
          <a:bodyPr anchorCtr="0" anchor="b" bIns="45700" lIns="91425" spcFirstLastPara="1" rIns="91425" wrap="square" tIns="45700">
            <a:normAutofit/>
          </a:bodyPr>
          <a:lstStyle/>
          <a:p>
            <a:pPr indent="0" lvl="0" marL="0" rtl="0" algn="l">
              <a:spcBef>
                <a:spcPts val="600"/>
              </a:spcBef>
              <a:spcAft>
                <a:spcPts val="0"/>
              </a:spcAft>
              <a:buClr>
                <a:schemeClr val="dk1"/>
              </a:buClr>
              <a:buSzPts val="1100"/>
              <a:buFont typeface="Arial"/>
              <a:buNone/>
            </a:pPr>
            <a:r>
              <a:rPr lang="en-IN" sz="2400" cap="none">
                <a:solidFill>
                  <a:schemeClr val="dk1"/>
                </a:solidFill>
              </a:rPr>
              <a:t>3</a:t>
            </a:r>
            <a:r>
              <a:rPr lang="en-IN" sz="2400" cap="none">
                <a:solidFill>
                  <a:schemeClr val="dk1"/>
                </a:solidFill>
              </a:rPr>
              <a:t>. </a:t>
            </a:r>
            <a:r>
              <a:rPr b="1" lang="en-IN" sz="2400" cap="none">
                <a:solidFill>
                  <a:schemeClr val="dk1"/>
                </a:solidFill>
              </a:rPr>
              <a:t>Boundary Subtraction</a:t>
            </a:r>
            <a:endParaRPr/>
          </a:p>
        </p:txBody>
      </p:sp>
      <p:sp>
        <p:nvSpPr>
          <p:cNvPr id="271" name="Google Shape;271;p33"/>
          <p:cNvSpPr txBox="1"/>
          <p:nvPr>
            <p:ph idx="1" type="body"/>
          </p:nvPr>
        </p:nvSpPr>
        <p:spPr>
          <a:xfrm>
            <a:off x="457200" y="1600200"/>
            <a:ext cx="4421700" cy="4873800"/>
          </a:xfrm>
          <a:prstGeom prst="rect">
            <a:avLst/>
          </a:prstGeom>
        </p:spPr>
        <p:txBody>
          <a:bodyPr anchorCtr="0" anchor="t" bIns="45700" lIns="91425" spcFirstLastPara="1" rIns="91425" wrap="square" tIns="45700">
            <a:normAutofit/>
          </a:bodyPr>
          <a:lstStyle/>
          <a:p>
            <a:pPr indent="-283210" lvl="0" marL="457200" rtl="0" algn="l">
              <a:spcBef>
                <a:spcPts val="600"/>
              </a:spcBef>
              <a:spcAft>
                <a:spcPts val="0"/>
              </a:spcAft>
              <a:buSzPts val="860"/>
              <a:buAutoNum type="arabicPeriod"/>
            </a:pPr>
            <a:r>
              <a:rPr lang="en-IN" sz="2000"/>
              <a:t>Helps to identify significant changes in the video frames</a:t>
            </a:r>
            <a:endParaRPr sz="2000"/>
          </a:p>
          <a:p>
            <a:pPr indent="-283210" lvl="0" marL="457200" rtl="0" algn="l">
              <a:spcBef>
                <a:spcPts val="0"/>
              </a:spcBef>
              <a:spcAft>
                <a:spcPts val="0"/>
              </a:spcAft>
              <a:buSzPts val="860"/>
              <a:buAutoNum type="arabicPeriod"/>
            </a:pPr>
            <a:r>
              <a:rPr lang="en-IN" sz="2000"/>
              <a:t>Using boundary subtraction, we can compare each frame to its neighboring frames</a:t>
            </a:r>
            <a:endParaRPr sz="2000"/>
          </a:p>
          <a:p>
            <a:pPr indent="-283210" lvl="0" marL="457200" rtl="0" algn="l">
              <a:spcBef>
                <a:spcPts val="0"/>
              </a:spcBef>
              <a:spcAft>
                <a:spcPts val="0"/>
              </a:spcAft>
              <a:buSzPts val="860"/>
              <a:buAutoNum type="arabicPeriod"/>
            </a:pPr>
            <a:r>
              <a:rPr lang="en-IN" sz="2000"/>
              <a:t>Identify the frames that contain significant changes </a:t>
            </a:r>
            <a:endParaRPr sz="2000"/>
          </a:p>
          <a:p>
            <a:pPr indent="-283210" lvl="0" marL="457200" rtl="0" algn="l">
              <a:spcBef>
                <a:spcPts val="0"/>
              </a:spcBef>
              <a:spcAft>
                <a:spcPts val="0"/>
              </a:spcAft>
              <a:buSzPts val="860"/>
              <a:buAutoNum type="arabicPeriod"/>
            </a:pPr>
            <a:r>
              <a:rPr lang="en-IN" sz="2000"/>
              <a:t>If changes are significant, then only predict</a:t>
            </a:r>
            <a:endParaRPr sz="2000"/>
          </a:p>
          <a:p>
            <a:pPr indent="0" lvl="0" marL="0" rtl="0" algn="l">
              <a:spcBef>
                <a:spcPts val="600"/>
              </a:spcBef>
              <a:spcAft>
                <a:spcPts val="0"/>
              </a:spcAft>
              <a:buNone/>
            </a:pPr>
            <a:r>
              <a:t/>
            </a:r>
            <a:endParaRPr/>
          </a:p>
        </p:txBody>
      </p:sp>
      <p:pic>
        <p:nvPicPr>
          <p:cNvPr id="272" name="Google Shape;272;p33"/>
          <p:cNvPicPr preferRelativeResize="0"/>
          <p:nvPr/>
        </p:nvPicPr>
        <p:blipFill>
          <a:blip r:embed="rId3">
            <a:alphaModFix/>
          </a:blip>
          <a:stretch>
            <a:fillRect/>
          </a:stretch>
        </p:blipFill>
        <p:spPr>
          <a:xfrm>
            <a:off x="5005601" y="862725"/>
            <a:ext cx="3702600" cy="5611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457200" y="274638"/>
            <a:ext cx="74676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IN">
                <a:solidFill>
                  <a:schemeClr val="dk1"/>
                </a:solidFill>
              </a:rPr>
              <a:t>Comparison of Methodology</a:t>
            </a:r>
            <a:endParaRPr>
              <a:solidFill>
                <a:schemeClr val="dk1"/>
              </a:solidFill>
            </a:endParaRPr>
          </a:p>
        </p:txBody>
      </p:sp>
      <p:sp>
        <p:nvSpPr>
          <p:cNvPr id="279" name="Google Shape;279;p34"/>
          <p:cNvSpPr txBox="1"/>
          <p:nvPr>
            <p:ph idx="1" type="body"/>
          </p:nvPr>
        </p:nvSpPr>
        <p:spPr>
          <a:xfrm>
            <a:off x="457200" y="1600200"/>
            <a:ext cx="7467600" cy="4873800"/>
          </a:xfrm>
          <a:prstGeom prst="rect">
            <a:avLst/>
          </a:prstGeom>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400">
              <a:solidFill>
                <a:srgbClr val="000000"/>
              </a:solidFill>
              <a:latin typeface="Arial"/>
              <a:ea typeface="Arial"/>
              <a:cs typeface="Arial"/>
              <a:sym typeface="Arial"/>
            </a:endParaRPr>
          </a:p>
        </p:txBody>
      </p:sp>
      <p:graphicFrame>
        <p:nvGraphicFramePr>
          <p:cNvPr id="280" name="Google Shape;280;p34"/>
          <p:cNvGraphicFramePr/>
          <p:nvPr/>
        </p:nvGraphicFramePr>
        <p:xfrm>
          <a:off x="521700" y="1600200"/>
          <a:ext cx="3000000" cy="3000000"/>
        </p:xfrm>
        <a:graphic>
          <a:graphicData uri="http://schemas.openxmlformats.org/drawingml/2006/table">
            <a:tbl>
              <a:tblPr>
                <a:noFill/>
                <a:tableStyleId>{7AF4225A-4E9C-4457-A9EC-CD0A55B1ADD4}</a:tableStyleId>
              </a:tblPr>
              <a:tblGrid>
                <a:gridCol w="1578250"/>
                <a:gridCol w="3508150"/>
                <a:gridCol w="2543200"/>
              </a:tblGrid>
              <a:tr h="563950">
                <a:tc>
                  <a:txBody>
                    <a:bodyPr/>
                    <a:lstStyle/>
                    <a:p>
                      <a:pPr indent="0" lvl="0" marL="0" rtl="0" algn="ctr">
                        <a:spcBef>
                          <a:spcPts val="0"/>
                        </a:spcBef>
                        <a:spcAft>
                          <a:spcPts val="0"/>
                        </a:spcAft>
                        <a:buNone/>
                      </a:pPr>
                      <a:r>
                        <a:rPr b="1" lang="en-IN"/>
                        <a:t>Method</a:t>
                      </a:r>
                      <a:endParaRPr b="1"/>
                    </a:p>
                  </a:txBody>
                  <a:tcPr marT="91425" marB="91425" marR="91425" marL="91425" anchor="ctr">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IN">
                          <a:solidFill>
                            <a:schemeClr val="dk1"/>
                          </a:solidFill>
                        </a:rPr>
                        <a:t>Advantage</a:t>
                      </a:r>
                      <a:endParaRPr/>
                    </a:p>
                  </a:txBody>
                  <a:tcPr marT="91425" marB="91425" marR="91425" marL="91425" anchor="ctr">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IN">
                          <a:solidFill>
                            <a:schemeClr val="dk1"/>
                          </a:solidFill>
                        </a:rPr>
                        <a:t>Disadvantage</a:t>
                      </a:r>
                      <a:endParaRPr/>
                    </a:p>
                  </a:txBody>
                  <a:tcPr marT="91425" marB="91425" marR="91425" marL="91425" anchor="ctr">
                    <a:lnB cap="flat" cmpd="sng" w="38100">
                      <a:solidFill>
                        <a:srgbClr val="9E9E9E"/>
                      </a:solidFill>
                      <a:prstDash val="solid"/>
                      <a:round/>
                      <a:headEnd len="sm" w="sm" type="none"/>
                      <a:tailEnd len="sm" w="sm" type="none"/>
                    </a:lnB>
                  </a:tcPr>
                </a:tc>
              </a:tr>
              <a:tr h="1091600">
                <a:tc>
                  <a:txBody>
                    <a:bodyPr/>
                    <a:lstStyle/>
                    <a:p>
                      <a:pPr indent="0" lvl="0" marL="0" rtl="0" algn="ctr">
                        <a:spcBef>
                          <a:spcPts val="0"/>
                        </a:spcBef>
                        <a:spcAft>
                          <a:spcPts val="0"/>
                        </a:spcAft>
                        <a:buNone/>
                      </a:pPr>
                      <a:r>
                        <a:rPr lang="en-IN"/>
                        <a:t>Worker frame caching method</a:t>
                      </a:r>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IN"/>
                        <a:t>Useful for detecting movements in videos</a:t>
                      </a:r>
                      <a:endParaRPr/>
                    </a:p>
                  </a:txBody>
                  <a:tcPr marT="91425" marB="91425" marR="91425" marL="91425" anchor="ctr">
                    <a:lnT cap="flat" cmpd="sng" w="38100">
                      <a:solidFill>
                        <a:srgbClr val="9E9E9E"/>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IN"/>
                        <a:t>Not suitable for detecting non-stationary objects or fast-moving objects</a:t>
                      </a:r>
                      <a:endParaRPr/>
                    </a:p>
                  </a:txBody>
                  <a:tcPr marT="91425" marB="91425" marR="91425" marL="91425" anchor="ctr">
                    <a:lnT cap="flat" cmpd="sng" w="38100">
                      <a:solidFill>
                        <a:srgbClr val="9E9E9E"/>
                      </a:solidFill>
                      <a:prstDash val="solid"/>
                      <a:round/>
                      <a:headEnd len="sm" w="sm" type="none"/>
                      <a:tailEnd len="sm" w="sm" type="none"/>
                    </a:lnT>
                  </a:tcPr>
                </a:tc>
              </a:tr>
              <a:tr h="1374600">
                <a:tc>
                  <a:txBody>
                    <a:bodyPr/>
                    <a:lstStyle/>
                    <a:p>
                      <a:pPr indent="0" lvl="0" marL="0" marR="0" rtl="0" algn="ctr">
                        <a:lnSpc>
                          <a:spcPct val="100000"/>
                        </a:lnSpc>
                        <a:spcBef>
                          <a:spcPts val="0"/>
                        </a:spcBef>
                        <a:spcAft>
                          <a:spcPts val="0"/>
                        </a:spcAft>
                        <a:buNone/>
                      </a:pPr>
                      <a:r>
                        <a:rPr lang="en-IN"/>
                        <a:t>Boundary subtractor</a:t>
                      </a:r>
                      <a:endParaRPr/>
                    </a:p>
                  </a:txBody>
                  <a:tcPr marT="91425" marB="91425" marR="91425" marL="91425" anchor="ctr"/>
                </a:tc>
                <a:tc>
                  <a:txBody>
                    <a:bodyPr/>
                    <a:lstStyle/>
                    <a:p>
                      <a:pPr indent="0" lvl="0" marL="0" marR="0" rtl="0" algn="ctr">
                        <a:lnSpc>
                          <a:spcPct val="100000"/>
                        </a:lnSpc>
                        <a:spcBef>
                          <a:spcPts val="0"/>
                        </a:spcBef>
                        <a:spcAft>
                          <a:spcPts val="0"/>
                        </a:spcAft>
                        <a:buNone/>
                      </a:pPr>
                      <a:r>
                        <a:rPr lang="en-IN"/>
                        <a:t>Improves efficiency by reducing the need for reprocessing frames</a:t>
                      </a:r>
                      <a:endParaRPr/>
                    </a:p>
                  </a:txBody>
                  <a:tcPr marT="91425" marB="91425" marR="91425" marL="91425" anchor="ctr"/>
                </a:tc>
                <a:tc>
                  <a:txBody>
                    <a:bodyPr/>
                    <a:lstStyle/>
                    <a:p>
                      <a:pPr indent="0" lvl="0" marL="0" marR="0" rtl="0" algn="ctr">
                        <a:lnSpc>
                          <a:spcPct val="100000"/>
                        </a:lnSpc>
                        <a:spcBef>
                          <a:spcPts val="0"/>
                        </a:spcBef>
                        <a:spcAft>
                          <a:spcPts val="0"/>
                        </a:spcAft>
                        <a:buNone/>
                      </a:pPr>
                      <a:r>
                        <a:rPr lang="en-IN"/>
                        <a:t>Not suitable for videos with high variability or fast-changing scenes due to high memory requirements</a:t>
                      </a:r>
                      <a:endParaRPr/>
                    </a:p>
                  </a:txBody>
                  <a:tcPr marT="91425" marB="91425" marR="91425" marL="91425" anchor="ctr"/>
                </a:tc>
              </a:tr>
              <a:tr h="1940625">
                <a:tc>
                  <a:txBody>
                    <a:bodyPr/>
                    <a:lstStyle/>
                    <a:p>
                      <a:pPr indent="0" lvl="0" marL="0" marR="0" rtl="0" algn="ctr">
                        <a:lnSpc>
                          <a:spcPct val="100000"/>
                        </a:lnSpc>
                        <a:spcBef>
                          <a:spcPts val="0"/>
                        </a:spcBef>
                        <a:spcAft>
                          <a:spcPts val="0"/>
                        </a:spcAft>
                        <a:buNone/>
                      </a:pPr>
                      <a:r>
                        <a:rPr lang="en-IN"/>
                        <a:t>Periodic Approach</a:t>
                      </a:r>
                      <a:endParaRPr/>
                    </a:p>
                  </a:txBody>
                  <a:tcPr marT="91425" marB="91425" marR="91425" marL="91425" anchor="ctr"/>
                </a:tc>
                <a:tc>
                  <a:txBody>
                    <a:bodyPr/>
                    <a:lstStyle/>
                    <a:p>
                      <a:pPr indent="0" lvl="0" marL="0" marR="0" rtl="0" algn="ctr">
                        <a:lnSpc>
                          <a:spcPct val="100000"/>
                        </a:lnSpc>
                        <a:spcBef>
                          <a:spcPts val="0"/>
                        </a:spcBef>
                        <a:spcAft>
                          <a:spcPts val="0"/>
                        </a:spcAft>
                        <a:buNone/>
                      </a:pPr>
                      <a:r>
                        <a:rPr lang="en-IN"/>
                        <a:t>Reduces the number of frames that need to be processed</a:t>
                      </a:r>
                      <a:endParaRPr/>
                    </a:p>
                  </a:txBody>
                  <a:tcPr marT="91425" marB="91425" marR="91425" marL="91425" anchor="ctr"/>
                </a:tc>
                <a:tc>
                  <a:txBody>
                    <a:bodyPr/>
                    <a:lstStyle/>
                    <a:p>
                      <a:pPr indent="0" lvl="0" marL="0" marR="0" rtl="0" algn="ctr">
                        <a:lnSpc>
                          <a:spcPct val="100000"/>
                        </a:lnSpc>
                        <a:spcBef>
                          <a:spcPts val="0"/>
                        </a:spcBef>
                        <a:spcAft>
                          <a:spcPts val="0"/>
                        </a:spcAft>
                        <a:buNone/>
                      </a:pPr>
                      <a:r>
                        <a:rPr lang="en-IN"/>
                        <a:t>May result in missed detections if key frames are skipped. Optimal value for n may vary depending on the video and object being detected.</a:t>
                      </a:r>
                      <a:endParaRPr/>
                    </a:p>
                  </a:txBody>
                  <a:tcPr marT="91425" marB="91425" marR="91425" marL="91425"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457200" y="274638"/>
            <a:ext cx="74676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t>For enhanced Detection: </a:t>
            </a:r>
            <a:r>
              <a:rPr lang="en-IN"/>
              <a:t>Mediapipe</a:t>
            </a:r>
            <a:endParaRPr/>
          </a:p>
        </p:txBody>
      </p:sp>
      <p:sp>
        <p:nvSpPr>
          <p:cNvPr id="287" name="Google Shape;287;p35"/>
          <p:cNvSpPr txBox="1"/>
          <p:nvPr>
            <p:ph idx="1" type="body"/>
          </p:nvPr>
        </p:nvSpPr>
        <p:spPr>
          <a:xfrm>
            <a:off x="457200" y="1600200"/>
            <a:ext cx="7467600" cy="4873800"/>
          </a:xfrm>
          <a:prstGeom prst="rect">
            <a:avLst/>
          </a:prstGeom>
        </p:spPr>
        <p:txBody>
          <a:bodyPr anchorCtr="0" anchor="t" bIns="45700" lIns="91425" spcFirstLastPara="1" rIns="91425" wrap="square" tIns="45700">
            <a:normAutofit/>
          </a:bodyPr>
          <a:lstStyle/>
          <a:p>
            <a:pPr indent="-317500" lvl="0" marL="457200" rtl="0" algn="just">
              <a:lnSpc>
                <a:spcPct val="115000"/>
              </a:lnSpc>
              <a:spcBef>
                <a:spcPts val="0"/>
              </a:spcBef>
              <a:spcAft>
                <a:spcPts val="0"/>
              </a:spcAft>
              <a:buSzPts val="1400"/>
              <a:buFont typeface="Times New Roman"/>
              <a:buChar char="🞆"/>
            </a:pPr>
            <a:r>
              <a:rPr lang="en-IN" sz="1400">
                <a:latin typeface="Times New Roman"/>
                <a:ea typeface="Times New Roman"/>
                <a:cs typeface="Times New Roman"/>
                <a:sym typeface="Times New Roman"/>
              </a:rPr>
              <a:t>Mediapipe provides a pre-built model for human pose estimation</a:t>
            </a:r>
            <a:endParaRPr sz="14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IN" sz="1400">
                <a:latin typeface="Times New Roman"/>
                <a:ea typeface="Times New Roman"/>
                <a:cs typeface="Times New Roman"/>
                <a:sym typeface="Times New Roman"/>
              </a:rPr>
              <a:t>In the context of labor safety analysis, this model can be used in conjunction with object detection models to detect and track both workers and safety equipment in a video stream as given in .</a:t>
            </a:r>
            <a:endParaRPr sz="14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IN" sz="1400">
                <a:latin typeface="Times New Roman"/>
                <a:ea typeface="Times New Roman"/>
                <a:cs typeface="Times New Roman"/>
                <a:sym typeface="Times New Roman"/>
              </a:rPr>
              <a:t> For example, it can be used to detect when workers are not wearing proper safety equipment, such as helmets or safety harnesses, and when equipment is not being used correctly, such as when a forklift is being operated without proper safety guards.</a:t>
            </a:r>
            <a:endParaRPr sz="14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400">
              <a:latin typeface="Times New Roman"/>
              <a:ea typeface="Times New Roman"/>
              <a:cs typeface="Times New Roman"/>
              <a:sym typeface="Times New Roman"/>
            </a:endParaRPr>
          </a:p>
        </p:txBody>
      </p:sp>
      <p:pic>
        <p:nvPicPr>
          <p:cNvPr id="288" name="Google Shape;288;p35"/>
          <p:cNvPicPr preferRelativeResize="0"/>
          <p:nvPr/>
        </p:nvPicPr>
        <p:blipFill>
          <a:blip r:embed="rId3">
            <a:alphaModFix/>
          </a:blip>
          <a:stretch>
            <a:fillRect/>
          </a:stretch>
        </p:blipFill>
        <p:spPr>
          <a:xfrm>
            <a:off x="1349825" y="3429000"/>
            <a:ext cx="5280160" cy="3045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457200" y="274638"/>
            <a:ext cx="74676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solidFill>
                  <a:schemeClr val="dk1"/>
                </a:solidFill>
              </a:rPr>
              <a:t>Technique to measure Efficiency of approach</a:t>
            </a:r>
            <a:endParaRPr>
              <a:solidFill>
                <a:schemeClr val="dk1"/>
              </a:solidFill>
            </a:endParaRPr>
          </a:p>
        </p:txBody>
      </p:sp>
      <p:sp>
        <p:nvSpPr>
          <p:cNvPr id="295" name="Google Shape;295;p36"/>
          <p:cNvSpPr txBox="1"/>
          <p:nvPr>
            <p:ph idx="1" type="body"/>
          </p:nvPr>
        </p:nvSpPr>
        <p:spPr>
          <a:xfrm>
            <a:off x="457200" y="1600200"/>
            <a:ext cx="7467600" cy="4873800"/>
          </a:xfrm>
          <a:prstGeom prst="rect">
            <a:avLst/>
          </a:prstGeom>
        </p:spPr>
        <p:txBody>
          <a:bodyPr anchorCtr="0" anchor="t" bIns="45700" lIns="91425" spcFirstLastPara="1" rIns="91425" wrap="square" tIns="45700">
            <a:normAutofit lnSpcReduction="10000"/>
          </a:bodyPr>
          <a:lstStyle/>
          <a:p>
            <a:pPr indent="-295910" lvl="0" marL="457200" rtl="0" algn="l">
              <a:spcBef>
                <a:spcPts val="600"/>
              </a:spcBef>
              <a:spcAft>
                <a:spcPts val="0"/>
              </a:spcAft>
              <a:buSzPts val="1060"/>
              <a:buAutoNum type="arabicPeriod"/>
            </a:pPr>
            <a:r>
              <a:rPr lang="en-IN" sz="2200"/>
              <a:t>Measure efficiency by calculating average time per frame using time module.</a:t>
            </a:r>
            <a:endParaRPr sz="2200"/>
          </a:p>
          <a:p>
            <a:pPr indent="0" lvl="0" marL="457200" rtl="0" algn="l">
              <a:spcBef>
                <a:spcPts val="600"/>
              </a:spcBef>
              <a:spcAft>
                <a:spcPts val="0"/>
              </a:spcAft>
              <a:buNone/>
            </a:pPr>
            <a:r>
              <a:t/>
            </a:r>
            <a:endParaRPr sz="2200"/>
          </a:p>
          <a:p>
            <a:pPr indent="-295910" lvl="0" marL="457200" rtl="0" algn="l">
              <a:spcBef>
                <a:spcPts val="600"/>
              </a:spcBef>
              <a:spcAft>
                <a:spcPts val="0"/>
              </a:spcAft>
              <a:buSzPts val="1060"/>
              <a:buAutoNum type="arabicPeriod"/>
            </a:pPr>
            <a:r>
              <a:rPr lang="en-IN" sz="2200"/>
              <a:t>Divide loop execution time by frames processed.</a:t>
            </a:r>
            <a:endParaRPr sz="2200"/>
          </a:p>
          <a:p>
            <a:pPr indent="0" lvl="0" marL="457200" rtl="0" algn="l">
              <a:spcBef>
                <a:spcPts val="600"/>
              </a:spcBef>
              <a:spcAft>
                <a:spcPts val="0"/>
              </a:spcAft>
              <a:buNone/>
            </a:pPr>
            <a:r>
              <a:t/>
            </a:r>
            <a:endParaRPr sz="2200"/>
          </a:p>
          <a:p>
            <a:pPr indent="-295910" lvl="0" marL="457200" rtl="0" algn="l">
              <a:spcBef>
                <a:spcPts val="600"/>
              </a:spcBef>
              <a:spcAft>
                <a:spcPts val="0"/>
              </a:spcAft>
              <a:buSzPts val="1060"/>
              <a:buAutoNum type="arabicPeriod"/>
            </a:pPr>
            <a:r>
              <a:rPr lang="en-IN" sz="2200"/>
              <a:t>Print result to console.</a:t>
            </a:r>
            <a:endParaRPr sz="2200"/>
          </a:p>
          <a:p>
            <a:pPr indent="0" lvl="0" marL="0" rtl="0" algn="l">
              <a:spcBef>
                <a:spcPts val="600"/>
              </a:spcBef>
              <a:spcAft>
                <a:spcPts val="0"/>
              </a:spcAft>
              <a:buNone/>
            </a:pPr>
            <a:r>
              <a:t/>
            </a:r>
            <a:endParaRPr sz="2200"/>
          </a:p>
          <a:p>
            <a:pPr indent="-295910" lvl="0" marL="457200" rtl="0" algn="l">
              <a:spcBef>
                <a:spcPts val="600"/>
              </a:spcBef>
              <a:spcAft>
                <a:spcPts val="0"/>
              </a:spcAft>
              <a:buSzPts val="1060"/>
              <a:buAutoNum type="arabicPeriod"/>
            </a:pPr>
            <a:r>
              <a:rPr lang="en-IN" sz="2200"/>
              <a:t>Compare with previous approach to determine efficiency improvement.</a:t>
            </a:r>
            <a:endParaRPr sz="2200"/>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IN"/>
              <a:t>Metrics : Average Time take to process each frame</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solidFill>
                  <a:schemeClr val="dk1"/>
                </a:solidFill>
              </a:rPr>
              <a:t>Design and</a:t>
            </a:r>
            <a:r>
              <a:rPr lang="en-IN">
                <a:solidFill>
                  <a:schemeClr val="dk1"/>
                </a:solidFill>
              </a:rPr>
              <a:t> Implementation</a:t>
            </a:r>
            <a:endParaRPr>
              <a:solidFill>
                <a:schemeClr val="dk1"/>
              </a:solidFill>
            </a:endParaRPr>
          </a:p>
        </p:txBody>
      </p:sp>
      <p:sp>
        <p:nvSpPr>
          <p:cNvPr id="301" name="Google Shape;301;p37"/>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p>
            <a:pPr indent="-274320" lvl="0" marL="274320" rtl="0" algn="l">
              <a:lnSpc>
                <a:spcPct val="120000"/>
              </a:lnSpc>
              <a:spcBef>
                <a:spcPts val="0"/>
              </a:spcBef>
              <a:spcAft>
                <a:spcPts val="0"/>
              </a:spcAft>
              <a:buSzPts val="1680"/>
              <a:buChar char="🞆"/>
            </a:pPr>
            <a:r>
              <a:rPr lang="en-IN"/>
              <a:t>Dataset description</a:t>
            </a:r>
            <a:endParaRPr/>
          </a:p>
          <a:p>
            <a:pPr indent="-274320" lvl="0" marL="274320" rtl="0" algn="l">
              <a:lnSpc>
                <a:spcPct val="120000"/>
              </a:lnSpc>
              <a:spcBef>
                <a:spcPts val="600"/>
              </a:spcBef>
              <a:spcAft>
                <a:spcPts val="0"/>
              </a:spcAft>
              <a:buSzPts val="1680"/>
              <a:buChar char="🞆"/>
            </a:pPr>
            <a:r>
              <a:rPr lang="en-IN"/>
              <a:t>Hardware and Software</a:t>
            </a:r>
            <a:endParaRPr/>
          </a:p>
          <a:p>
            <a:pPr indent="-274320" lvl="0" marL="274320" rtl="0" algn="l">
              <a:lnSpc>
                <a:spcPct val="120000"/>
              </a:lnSpc>
              <a:spcBef>
                <a:spcPts val="600"/>
              </a:spcBef>
              <a:spcAft>
                <a:spcPts val="0"/>
              </a:spcAft>
              <a:buSzPts val="1680"/>
              <a:buChar char="🞆"/>
            </a:pPr>
            <a:r>
              <a:rPr lang="en-IN"/>
              <a:t>Tools and </a:t>
            </a:r>
            <a:r>
              <a:rPr lang="en-IN"/>
              <a:t>Techniques used </a:t>
            </a:r>
            <a:r>
              <a:rPr lang="en-IN"/>
              <a:t>for Implementation </a:t>
            </a:r>
            <a:endParaRPr/>
          </a:p>
          <a:p>
            <a:pPr indent="-274320" lvl="0" marL="274320" rtl="0" algn="l">
              <a:lnSpc>
                <a:spcPct val="120000"/>
              </a:lnSpc>
              <a:spcBef>
                <a:spcPts val="600"/>
              </a:spcBef>
              <a:spcAft>
                <a:spcPts val="0"/>
              </a:spcAft>
              <a:buSzPts val="1680"/>
              <a:buChar char="🞆"/>
            </a:pPr>
            <a:r>
              <a:rPr lang="en-IN"/>
              <a:t>Code</a:t>
            </a:r>
            <a:endParaRPr/>
          </a:p>
          <a:p>
            <a:pPr indent="-274320" lvl="0" marL="274320" rtl="0" algn="l">
              <a:lnSpc>
                <a:spcPct val="120000"/>
              </a:lnSpc>
              <a:spcBef>
                <a:spcPts val="600"/>
              </a:spcBef>
              <a:spcAft>
                <a:spcPts val="0"/>
              </a:spcAft>
              <a:buSzPts val="1680"/>
              <a:buChar char="🞆"/>
            </a:pPr>
            <a:r>
              <a:rPr lang="en-IN"/>
              <a:t>Implementation demo</a:t>
            </a:r>
            <a:endParaRPr/>
          </a:p>
          <a:p>
            <a:pPr indent="0" lvl="0" marL="0" rtl="0" algn="l">
              <a:lnSpc>
                <a:spcPct val="120000"/>
              </a:lnSpc>
              <a:spcBef>
                <a:spcPts val="600"/>
              </a:spcBef>
              <a:spcAft>
                <a:spcPts val="0"/>
              </a:spcAft>
              <a:buSzPts val="168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457200" y="274638"/>
            <a:ext cx="7467600" cy="1143000"/>
          </a:xfrm>
          <a:prstGeom prst="rect">
            <a:avLst/>
          </a:prstGeom>
        </p:spPr>
        <p:txBody>
          <a:bodyPr anchorCtr="0" anchor="b" bIns="45700" lIns="91425" spcFirstLastPara="1" rIns="91425" wrap="square" tIns="45700">
            <a:normAutofit/>
          </a:bodyPr>
          <a:lstStyle/>
          <a:p>
            <a:pPr indent="0" lvl="0" marL="0" rtl="0" algn="l">
              <a:lnSpc>
                <a:spcPct val="120000"/>
              </a:lnSpc>
              <a:spcBef>
                <a:spcPts val="0"/>
              </a:spcBef>
              <a:spcAft>
                <a:spcPts val="0"/>
              </a:spcAft>
              <a:buNone/>
            </a:pPr>
            <a:r>
              <a:rPr lang="en-IN">
                <a:solidFill>
                  <a:schemeClr val="dk1"/>
                </a:solidFill>
              </a:rPr>
              <a:t>Dataset description</a:t>
            </a:r>
            <a:endParaRPr>
              <a:solidFill>
                <a:schemeClr val="dk1"/>
              </a:solidFill>
            </a:endParaRPr>
          </a:p>
        </p:txBody>
      </p:sp>
      <p:sp>
        <p:nvSpPr>
          <p:cNvPr id="308" name="Google Shape;308;p38"/>
          <p:cNvSpPr txBox="1"/>
          <p:nvPr>
            <p:ph idx="1" type="body"/>
          </p:nvPr>
        </p:nvSpPr>
        <p:spPr>
          <a:xfrm>
            <a:off x="457200" y="1600200"/>
            <a:ext cx="7467600" cy="4873800"/>
          </a:xfrm>
          <a:prstGeom prst="rect">
            <a:avLst/>
          </a:prstGeom>
        </p:spPr>
        <p:txBody>
          <a:bodyPr anchorCtr="0" anchor="t" bIns="45700" lIns="91425" spcFirstLastPara="1" rIns="91425" wrap="square" tIns="45700">
            <a:normAutofit/>
          </a:bodyPr>
          <a:lstStyle/>
          <a:p>
            <a:pPr indent="0" lvl="0" marL="400050" rtl="0" algn="just">
              <a:spcBef>
                <a:spcPts val="0"/>
              </a:spcBef>
              <a:spcAft>
                <a:spcPts val="0"/>
              </a:spcAft>
              <a:buClr>
                <a:schemeClr val="dk1"/>
              </a:buClr>
              <a:buSzPts val="1100"/>
              <a:buFont typeface="Arial"/>
              <a:buNone/>
            </a:pPr>
            <a:r>
              <a:rPr lang="en-IN" sz="2000">
                <a:highlight>
                  <a:schemeClr val="lt1"/>
                </a:highlight>
                <a:latin typeface="Times New Roman"/>
                <a:ea typeface="Times New Roman"/>
                <a:cs typeface="Times New Roman"/>
                <a:sym typeface="Times New Roman"/>
              </a:rPr>
              <a:t>Title = Construction Site Safety Dataset</a:t>
            </a:r>
            <a:endParaRPr sz="2000">
              <a:highlight>
                <a:schemeClr val="lt1"/>
              </a:highlight>
              <a:latin typeface="Times New Roman"/>
              <a:ea typeface="Times New Roman"/>
              <a:cs typeface="Times New Roman"/>
              <a:sym typeface="Times New Roman"/>
            </a:endParaRPr>
          </a:p>
          <a:p>
            <a:pPr indent="0" lvl="0" marL="400050" rtl="0" algn="just">
              <a:spcBef>
                <a:spcPts val="0"/>
              </a:spcBef>
              <a:spcAft>
                <a:spcPts val="0"/>
              </a:spcAft>
              <a:buClr>
                <a:schemeClr val="dk1"/>
              </a:buClr>
              <a:buSzPts val="1100"/>
              <a:buFont typeface="Arial"/>
              <a:buNone/>
            </a:pPr>
            <a:r>
              <a:rPr lang="en-IN" sz="2000">
                <a:highlight>
                  <a:schemeClr val="lt1"/>
                </a:highlight>
                <a:latin typeface="Times New Roman"/>
                <a:ea typeface="Times New Roman"/>
                <a:cs typeface="Times New Roman"/>
                <a:sym typeface="Times New Roman"/>
              </a:rPr>
              <a:t>Type = Open Source Dataset</a:t>
            </a:r>
            <a:endParaRPr sz="2000">
              <a:highlight>
                <a:schemeClr val="lt1"/>
              </a:highlight>
              <a:latin typeface="Times New Roman"/>
              <a:ea typeface="Times New Roman"/>
              <a:cs typeface="Times New Roman"/>
              <a:sym typeface="Times New Roman"/>
            </a:endParaRPr>
          </a:p>
          <a:p>
            <a:pPr indent="0" lvl="0" marL="400050" rtl="0" algn="just">
              <a:spcBef>
                <a:spcPts val="0"/>
              </a:spcBef>
              <a:spcAft>
                <a:spcPts val="0"/>
              </a:spcAft>
              <a:buClr>
                <a:schemeClr val="dk1"/>
              </a:buClr>
              <a:buSzPts val="1100"/>
              <a:buFont typeface="Arial"/>
              <a:buNone/>
            </a:pPr>
            <a:r>
              <a:rPr lang="en-IN" sz="2000">
                <a:highlight>
                  <a:schemeClr val="lt1"/>
                </a:highlight>
                <a:latin typeface="Times New Roman"/>
                <a:ea typeface="Times New Roman"/>
                <a:cs typeface="Times New Roman"/>
                <a:sym typeface="Times New Roman"/>
              </a:rPr>
              <a:t>Author =  Roboflow Universe Projects</a:t>
            </a:r>
            <a:endParaRPr sz="2000">
              <a:highlight>
                <a:schemeClr val="lt1"/>
              </a:highlight>
              <a:latin typeface="Times New Roman"/>
              <a:ea typeface="Times New Roman"/>
              <a:cs typeface="Times New Roman"/>
              <a:sym typeface="Times New Roman"/>
            </a:endParaRPr>
          </a:p>
          <a:p>
            <a:pPr indent="0" lvl="0" marL="400050" rtl="0" algn="l">
              <a:spcBef>
                <a:spcPts val="0"/>
              </a:spcBef>
              <a:spcAft>
                <a:spcPts val="0"/>
              </a:spcAft>
              <a:buNone/>
            </a:pPr>
            <a:r>
              <a:rPr lang="en-IN" sz="2000">
                <a:highlight>
                  <a:schemeClr val="lt1"/>
                </a:highlight>
                <a:latin typeface="Times New Roman"/>
                <a:ea typeface="Times New Roman"/>
                <a:cs typeface="Times New Roman"/>
                <a:sym typeface="Times New Roman"/>
              </a:rPr>
              <a:t>Reference=</a:t>
            </a:r>
            <a:r>
              <a:rPr lang="en-IN" sz="2000" u="sng">
                <a:solidFill>
                  <a:schemeClr val="hlink"/>
                </a:solidFill>
                <a:highlight>
                  <a:schemeClr val="lt1"/>
                </a:highlight>
                <a:latin typeface="Times New Roman"/>
                <a:ea typeface="Times New Roman"/>
                <a:cs typeface="Times New Roman"/>
                <a:sym typeface="Times New Roman"/>
                <a:hlinkClick r:id="rId3"/>
              </a:rPr>
              <a:t>https://universe.roboflow.com/roboflow-universe-projects/construction-site-safety/dataset/287</a:t>
            </a:r>
            <a:endParaRPr sz="2000">
              <a:highlight>
                <a:schemeClr val="lt1"/>
              </a:highlight>
              <a:latin typeface="Times New Roman"/>
              <a:ea typeface="Times New Roman"/>
              <a:cs typeface="Times New Roman"/>
              <a:sym typeface="Times New Roman"/>
            </a:endParaRPr>
          </a:p>
          <a:p>
            <a:pPr indent="0" lvl="0" marL="400050" rtl="0" algn="l">
              <a:spcBef>
                <a:spcPts val="0"/>
              </a:spcBef>
              <a:spcAft>
                <a:spcPts val="0"/>
              </a:spcAft>
              <a:buClr>
                <a:schemeClr val="dk1"/>
              </a:buClr>
              <a:buSzPts val="1100"/>
              <a:buFont typeface="Arial"/>
              <a:buNone/>
            </a:pPr>
            <a:r>
              <a:t/>
            </a:r>
            <a:endParaRPr sz="2000">
              <a:highlight>
                <a:schemeClr val="lt1"/>
              </a:highlight>
              <a:latin typeface="Times New Roman"/>
              <a:ea typeface="Times New Roman"/>
              <a:cs typeface="Times New Roman"/>
              <a:sym typeface="Times New Roman"/>
            </a:endParaRPr>
          </a:p>
        </p:txBody>
      </p:sp>
      <p:pic>
        <p:nvPicPr>
          <p:cNvPr id="309" name="Google Shape;309;p38"/>
          <p:cNvPicPr preferRelativeResize="0"/>
          <p:nvPr/>
        </p:nvPicPr>
        <p:blipFill>
          <a:blip r:embed="rId4">
            <a:alphaModFix/>
          </a:blip>
          <a:stretch>
            <a:fillRect/>
          </a:stretch>
        </p:blipFill>
        <p:spPr>
          <a:xfrm>
            <a:off x="5739763" y="882625"/>
            <a:ext cx="1626875" cy="1626875"/>
          </a:xfrm>
          <a:prstGeom prst="rect">
            <a:avLst/>
          </a:prstGeom>
          <a:noFill/>
          <a:ln>
            <a:noFill/>
          </a:ln>
        </p:spPr>
      </p:pic>
      <p:pic>
        <p:nvPicPr>
          <p:cNvPr id="310" name="Google Shape;310;p38"/>
          <p:cNvPicPr preferRelativeResize="0"/>
          <p:nvPr/>
        </p:nvPicPr>
        <p:blipFill rotWithShape="1">
          <a:blip r:embed="rId5">
            <a:alphaModFix/>
          </a:blip>
          <a:srcRect b="15573" l="26270" r="6848" t="22580"/>
          <a:stretch/>
        </p:blipFill>
        <p:spPr>
          <a:xfrm>
            <a:off x="3102510" y="3464558"/>
            <a:ext cx="4822289" cy="2780908"/>
          </a:xfrm>
          <a:prstGeom prst="rect">
            <a:avLst/>
          </a:prstGeom>
          <a:noFill/>
          <a:ln>
            <a:noFill/>
          </a:ln>
        </p:spPr>
      </p:pic>
      <p:pic>
        <p:nvPicPr>
          <p:cNvPr id="311" name="Google Shape;311;p38"/>
          <p:cNvPicPr preferRelativeResize="0"/>
          <p:nvPr/>
        </p:nvPicPr>
        <p:blipFill>
          <a:blip r:embed="rId6">
            <a:alphaModFix/>
          </a:blip>
          <a:stretch>
            <a:fillRect/>
          </a:stretch>
        </p:blipFill>
        <p:spPr>
          <a:xfrm>
            <a:off x="457200" y="3327388"/>
            <a:ext cx="2127511" cy="2918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334450" y="382038"/>
            <a:ext cx="7467600" cy="1143000"/>
          </a:xfrm>
          <a:prstGeom prst="rect">
            <a:avLst/>
          </a:prstGeom>
        </p:spPr>
        <p:txBody>
          <a:bodyPr anchorCtr="0" anchor="b" bIns="45700" lIns="91425" spcFirstLastPara="1" rIns="91425" wrap="square" tIns="45700">
            <a:normAutofit/>
          </a:bodyPr>
          <a:lstStyle/>
          <a:p>
            <a:pPr indent="0" lvl="0" marL="0" rtl="0" algn="l">
              <a:lnSpc>
                <a:spcPct val="120000"/>
              </a:lnSpc>
              <a:spcBef>
                <a:spcPts val="0"/>
              </a:spcBef>
              <a:spcAft>
                <a:spcPts val="0"/>
              </a:spcAft>
              <a:buNone/>
            </a:pPr>
            <a:r>
              <a:rPr lang="en-IN">
                <a:solidFill>
                  <a:schemeClr val="dk1"/>
                </a:solidFill>
              </a:rPr>
              <a:t>Dataset description (continued)</a:t>
            </a:r>
            <a:endParaRPr>
              <a:solidFill>
                <a:schemeClr val="dk1"/>
              </a:solidFill>
            </a:endParaRPr>
          </a:p>
        </p:txBody>
      </p:sp>
      <p:pic>
        <p:nvPicPr>
          <p:cNvPr id="318" name="Google Shape;318;p39"/>
          <p:cNvPicPr preferRelativeResize="0"/>
          <p:nvPr/>
        </p:nvPicPr>
        <p:blipFill rotWithShape="1">
          <a:blip r:embed="rId3">
            <a:alphaModFix/>
          </a:blip>
          <a:srcRect b="2600" l="0" r="1322" t="23734"/>
          <a:stretch/>
        </p:blipFill>
        <p:spPr>
          <a:xfrm>
            <a:off x="253488" y="1666250"/>
            <a:ext cx="7875025" cy="4183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457200" y="729000"/>
            <a:ext cx="7467600" cy="29439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b="1" lang="en-IN">
                <a:solidFill>
                  <a:schemeClr val="dk1"/>
                </a:solidFill>
              </a:rPr>
              <a:t>HARDWARE(Training and Running model)</a:t>
            </a:r>
            <a:endParaRPr b="1">
              <a:solidFill>
                <a:schemeClr val="dk1"/>
              </a:solidFill>
            </a:endParaRPr>
          </a:p>
          <a:p>
            <a:pPr indent="0" lvl="0" marL="0" rtl="0" algn="l">
              <a:spcBef>
                <a:spcPts val="600"/>
              </a:spcBef>
              <a:spcAft>
                <a:spcPts val="0"/>
              </a:spcAft>
              <a:buClr>
                <a:schemeClr val="dk1"/>
              </a:buClr>
              <a:buSzPct val="45833"/>
              <a:buFont typeface="Arial"/>
              <a:buNone/>
            </a:pPr>
            <a:r>
              <a:rPr lang="en-IN" sz="2400" cap="none">
                <a:solidFill>
                  <a:schemeClr val="dk1"/>
                </a:solidFill>
              </a:rPr>
              <a:t>CPU: Intel Core i7 or higher</a:t>
            </a:r>
            <a:endParaRPr sz="2400" cap="none">
              <a:solidFill>
                <a:schemeClr val="dk1"/>
              </a:solidFill>
            </a:endParaRPr>
          </a:p>
          <a:p>
            <a:pPr indent="0" lvl="0" marL="0" rtl="0" algn="l">
              <a:spcBef>
                <a:spcPts val="600"/>
              </a:spcBef>
              <a:spcAft>
                <a:spcPts val="0"/>
              </a:spcAft>
              <a:buClr>
                <a:schemeClr val="dk1"/>
              </a:buClr>
              <a:buSzPct val="45833"/>
              <a:buFont typeface="Arial"/>
              <a:buNone/>
            </a:pPr>
            <a:r>
              <a:rPr lang="en-IN" sz="2400" cap="none">
                <a:solidFill>
                  <a:schemeClr val="dk1"/>
                </a:solidFill>
              </a:rPr>
              <a:t>GPU: NVIDIA GeForce RTX 2080 or higher (or equivalent AMD GPU)</a:t>
            </a:r>
            <a:endParaRPr sz="2400" cap="none">
              <a:solidFill>
                <a:schemeClr val="dk1"/>
              </a:solidFill>
            </a:endParaRPr>
          </a:p>
          <a:p>
            <a:pPr indent="0" lvl="0" marL="0" rtl="0" algn="l">
              <a:spcBef>
                <a:spcPts val="600"/>
              </a:spcBef>
              <a:spcAft>
                <a:spcPts val="0"/>
              </a:spcAft>
              <a:buClr>
                <a:schemeClr val="dk1"/>
              </a:buClr>
              <a:buSzPct val="45833"/>
              <a:buFont typeface="Arial"/>
              <a:buNone/>
            </a:pPr>
            <a:r>
              <a:rPr lang="en-IN" sz="2400" cap="none">
                <a:solidFill>
                  <a:schemeClr val="dk1"/>
                </a:solidFill>
              </a:rPr>
              <a:t>RAM: 16GB or higher</a:t>
            </a:r>
            <a:endParaRPr sz="2400" cap="none">
              <a:solidFill>
                <a:schemeClr val="dk1"/>
              </a:solidFill>
            </a:endParaRPr>
          </a:p>
          <a:p>
            <a:pPr indent="0" lvl="0" marL="0" rtl="0" algn="l">
              <a:spcBef>
                <a:spcPts val="600"/>
              </a:spcBef>
              <a:spcAft>
                <a:spcPts val="0"/>
              </a:spcAft>
              <a:buClr>
                <a:schemeClr val="dk1"/>
              </a:buClr>
              <a:buSzPct val="45833"/>
              <a:buFont typeface="Arial"/>
              <a:buNone/>
            </a:pPr>
            <a:r>
              <a:rPr lang="en-IN" sz="2400" cap="none">
                <a:solidFill>
                  <a:schemeClr val="dk1"/>
                </a:solidFill>
              </a:rPr>
              <a:t>Storage: 500GB of free storage</a:t>
            </a:r>
            <a:endParaRPr sz="2400" cap="none">
              <a:solidFill>
                <a:schemeClr val="dk1"/>
              </a:solidFill>
            </a:endParaRPr>
          </a:p>
          <a:p>
            <a:pPr indent="0" lvl="0" marL="0" rtl="0" algn="l">
              <a:spcBef>
                <a:spcPts val="600"/>
              </a:spcBef>
              <a:spcAft>
                <a:spcPts val="0"/>
              </a:spcAft>
              <a:buClr>
                <a:schemeClr val="dk1"/>
              </a:buClr>
              <a:buSzPct val="45833"/>
              <a:buFont typeface="Arial"/>
              <a:buNone/>
            </a:pPr>
            <a:r>
              <a:t/>
            </a:r>
            <a:endParaRPr sz="2400" cap="none">
              <a:solidFill>
                <a:schemeClr val="dk1"/>
              </a:solidFill>
            </a:endParaRPr>
          </a:p>
          <a:p>
            <a:pPr indent="0" lvl="0" marL="0" rtl="0" algn="l">
              <a:spcBef>
                <a:spcPts val="0"/>
              </a:spcBef>
              <a:spcAft>
                <a:spcPts val="0"/>
              </a:spcAft>
              <a:buNone/>
            </a:pPr>
            <a:r>
              <a:t/>
            </a:r>
            <a:endParaRPr b="1">
              <a:solidFill>
                <a:schemeClr val="dk1"/>
              </a:solidFill>
            </a:endParaRPr>
          </a:p>
        </p:txBody>
      </p:sp>
      <p:sp>
        <p:nvSpPr>
          <p:cNvPr id="325" name="Google Shape;325;p40"/>
          <p:cNvSpPr txBox="1"/>
          <p:nvPr>
            <p:ph idx="1" type="body"/>
          </p:nvPr>
        </p:nvSpPr>
        <p:spPr>
          <a:xfrm>
            <a:off x="457200" y="3429000"/>
            <a:ext cx="7467600" cy="30450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rPr b="1" lang="en-IN" sz="2700"/>
              <a:t>SOFTWARE</a:t>
            </a:r>
            <a:endParaRPr b="1" sz="2700"/>
          </a:p>
          <a:p>
            <a:pPr indent="0" lvl="0" marL="0" rtl="0" algn="l">
              <a:spcBef>
                <a:spcPts val="600"/>
              </a:spcBef>
              <a:spcAft>
                <a:spcPts val="0"/>
              </a:spcAft>
              <a:buClr>
                <a:schemeClr val="dk1"/>
              </a:buClr>
              <a:buSzPts val="1100"/>
              <a:buFont typeface="Arial"/>
              <a:buNone/>
            </a:pPr>
            <a:r>
              <a:rPr lang="en-IN" sz="2191"/>
              <a:t>Python 3.6 or higher</a:t>
            </a:r>
            <a:endParaRPr sz="2191"/>
          </a:p>
          <a:p>
            <a:pPr indent="0" lvl="0" marL="0" rtl="0" algn="l">
              <a:spcBef>
                <a:spcPts val="600"/>
              </a:spcBef>
              <a:spcAft>
                <a:spcPts val="0"/>
              </a:spcAft>
              <a:buClr>
                <a:schemeClr val="dk1"/>
              </a:buClr>
              <a:buSzPts val="1100"/>
              <a:buFont typeface="Arial"/>
              <a:buNone/>
            </a:pPr>
            <a:r>
              <a:rPr lang="en-IN" sz="2191"/>
              <a:t>PyTorch 1.7 or higher</a:t>
            </a:r>
            <a:endParaRPr sz="2191"/>
          </a:p>
          <a:p>
            <a:pPr indent="0" lvl="0" marL="0" rtl="0" algn="l">
              <a:spcBef>
                <a:spcPts val="600"/>
              </a:spcBef>
              <a:spcAft>
                <a:spcPts val="0"/>
              </a:spcAft>
              <a:buClr>
                <a:schemeClr val="dk1"/>
              </a:buClr>
              <a:buSzPts val="1100"/>
              <a:buFont typeface="Arial"/>
              <a:buNone/>
            </a:pPr>
            <a:r>
              <a:rPr lang="en-IN" sz="2191"/>
              <a:t>CUDA Toolkit 10.1 or higher (for GPU acceleration)</a:t>
            </a:r>
            <a:endParaRPr sz="2191"/>
          </a:p>
          <a:p>
            <a:pPr indent="0" lvl="0" marL="0" rtl="0" algn="l">
              <a:spcBef>
                <a:spcPts val="600"/>
              </a:spcBef>
              <a:spcAft>
                <a:spcPts val="0"/>
              </a:spcAft>
              <a:buClr>
                <a:schemeClr val="dk1"/>
              </a:buClr>
              <a:buSzPts val="1100"/>
              <a:buFont typeface="Arial"/>
              <a:buNone/>
            </a:pPr>
            <a:r>
              <a:rPr lang="en-IN" sz="2191"/>
              <a:t>Thonny IDE</a:t>
            </a:r>
            <a:endParaRPr sz="2191"/>
          </a:p>
          <a:p>
            <a:pPr indent="0" lvl="0" marL="0" rtl="0" algn="l">
              <a:spcBef>
                <a:spcPts val="600"/>
              </a:spcBef>
              <a:spcAft>
                <a:spcPts val="0"/>
              </a:spcAft>
              <a:buClr>
                <a:schemeClr val="dk1"/>
              </a:buClr>
              <a:buSzPts val="1100"/>
              <a:buFont typeface="Arial"/>
              <a:buNone/>
            </a:pPr>
            <a:r>
              <a:rPr lang="en-IN" sz="2191"/>
              <a:t>OpenCV</a:t>
            </a:r>
            <a:endParaRPr sz="2191"/>
          </a:p>
          <a:p>
            <a:pPr indent="0" lvl="0" marL="0" rtl="0" algn="l">
              <a:spcBef>
                <a:spcPts val="600"/>
              </a:spcBef>
              <a:spcAft>
                <a:spcPts val="0"/>
              </a:spcAft>
              <a:buNone/>
            </a:pPr>
            <a:r>
              <a:t/>
            </a:r>
            <a:endParaRPr sz="219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457200" y="274638"/>
            <a:ext cx="74676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solidFill>
                  <a:schemeClr val="dk1"/>
                </a:solidFill>
              </a:rPr>
              <a:t>Tools and techniques for implementation </a:t>
            </a:r>
            <a:endParaRPr>
              <a:solidFill>
                <a:schemeClr val="dk1"/>
              </a:solidFill>
            </a:endParaRPr>
          </a:p>
        </p:txBody>
      </p:sp>
      <p:sp>
        <p:nvSpPr>
          <p:cNvPr id="332" name="Google Shape;332;p41"/>
          <p:cNvSpPr txBox="1"/>
          <p:nvPr>
            <p:ph idx="1" type="body"/>
          </p:nvPr>
        </p:nvSpPr>
        <p:spPr>
          <a:xfrm>
            <a:off x="457200" y="1676400"/>
            <a:ext cx="7467600" cy="4873800"/>
          </a:xfrm>
          <a:prstGeom prst="rect">
            <a:avLst/>
          </a:prstGeom>
        </p:spPr>
        <p:txBody>
          <a:bodyPr anchorCtr="0" anchor="t" bIns="45700" lIns="91425" spcFirstLastPara="1" rIns="91425" wrap="square" tIns="45700">
            <a:normAutofit lnSpcReduction="20000"/>
          </a:bodyPr>
          <a:lstStyle/>
          <a:p>
            <a:pPr indent="0" lvl="0" marL="0" rtl="0" algn="l">
              <a:spcBef>
                <a:spcPts val="600"/>
              </a:spcBef>
              <a:spcAft>
                <a:spcPts val="0"/>
              </a:spcAft>
              <a:buNone/>
            </a:pPr>
            <a:r>
              <a:rPr b="1" lang="en-IN" u="sng"/>
              <a:t>Tools:</a:t>
            </a:r>
            <a:endParaRPr b="1" u="sng"/>
          </a:p>
          <a:p>
            <a:pPr indent="269999" lvl="0" marL="0" rtl="0" algn="l">
              <a:spcBef>
                <a:spcPts val="600"/>
              </a:spcBef>
              <a:spcAft>
                <a:spcPts val="0"/>
              </a:spcAft>
              <a:buNone/>
            </a:pPr>
            <a:r>
              <a:rPr lang="en-IN"/>
              <a:t>YOLOv8</a:t>
            </a:r>
            <a:endParaRPr/>
          </a:p>
          <a:p>
            <a:pPr indent="269999" lvl="0" marL="0" rtl="0" algn="l">
              <a:spcBef>
                <a:spcPts val="600"/>
              </a:spcBef>
              <a:spcAft>
                <a:spcPts val="0"/>
              </a:spcAft>
              <a:buNone/>
            </a:pPr>
            <a:r>
              <a:rPr lang="en-IN"/>
              <a:t>Open CV</a:t>
            </a:r>
            <a:endParaRPr/>
          </a:p>
          <a:p>
            <a:pPr indent="269999" lvl="0" marL="0" rtl="0" algn="l">
              <a:spcBef>
                <a:spcPts val="600"/>
              </a:spcBef>
              <a:spcAft>
                <a:spcPts val="0"/>
              </a:spcAft>
              <a:buNone/>
            </a:pPr>
            <a:r>
              <a:rPr lang="en-IN"/>
              <a:t>PyTorch</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IN" u="sng"/>
              <a:t>Techniques:</a:t>
            </a:r>
            <a:endParaRPr/>
          </a:p>
          <a:p>
            <a:pPr indent="0" lvl="0" marL="269999" rtl="0" algn="l">
              <a:spcBef>
                <a:spcPts val="600"/>
              </a:spcBef>
              <a:spcAft>
                <a:spcPts val="0"/>
              </a:spcAft>
              <a:buNone/>
            </a:pPr>
            <a:r>
              <a:rPr lang="en-IN"/>
              <a:t>Preprocessing and Augmentation </a:t>
            </a:r>
            <a:r>
              <a:rPr lang="en-IN"/>
              <a:t>of Datasets</a:t>
            </a:r>
            <a:endParaRPr/>
          </a:p>
          <a:p>
            <a:pPr indent="0" lvl="0" marL="269999" rtl="0" algn="l">
              <a:spcBef>
                <a:spcPts val="600"/>
              </a:spcBef>
              <a:spcAft>
                <a:spcPts val="0"/>
              </a:spcAft>
              <a:buNone/>
            </a:pPr>
            <a:r>
              <a:rPr lang="en-IN"/>
              <a:t>Training using CLI</a:t>
            </a:r>
            <a:endParaRPr/>
          </a:p>
          <a:p>
            <a:pPr indent="0" lvl="0" marL="269999" rtl="0" algn="l">
              <a:spcBef>
                <a:spcPts val="600"/>
              </a:spcBef>
              <a:spcAft>
                <a:spcPts val="0"/>
              </a:spcAft>
              <a:buNone/>
            </a:pPr>
            <a:r>
              <a:rPr lang="en-IN"/>
              <a:t>Annotations</a:t>
            </a:r>
            <a:endParaRPr/>
          </a:p>
          <a:p>
            <a:pPr indent="0" lvl="0" marL="269999" rtl="0" algn="l">
              <a:spcBef>
                <a:spcPts val="600"/>
              </a:spcBef>
              <a:spcAft>
                <a:spcPts val="0"/>
              </a:spcAft>
              <a:buNone/>
            </a:pPr>
            <a:r>
              <a:rPr lang="en-IN"/>
              <a:t>Key frame extraction</a:t>
            </a:r>
            <a:endParaRPr/>
          </a:p>
          <a:p>
            <a:pPr indent="0" lvl="0" marL="269999" rtl="0" algn="l">
              <a:spcBef>
                <a:spcPts val="600"/>
              </a:spcBef>
              <a:spcAft>
                <a:spcPts val="0"/>
              </a:spcAft>
              <a:buNone/>
            </a:pPr>
            <a:r>
              <a:rPr lang="en-IN"/>
              <a:t>Frame cropping</a:t>
            </a:r>
            <a:endParaRPr/>
          </a:p>
          <a:p>
            <a:pPr indent="0" lvl="0" marL="0" rtl="0" algn="l">
              <a:spcBef>
                <a:spcPts val="6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type="title"/>
          </p:nvPr>
        </p:nvSpPr>
        <p:spPr>
          <a:xfrm>
            <a:off x="457200" y="-426087"/>
            <a:ext cx="74676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t>Model Performance </a:t>
            </a:r>
            <a:endParaRPr/>
          </a:p>
        </p:txBody>
      </p:sp>
      <p:sp>
        <p:nvSpPr>
          <p:cNvPr id="339" name="Google Shape;339;p42"/>
          <p:cNvSpPr txBox="1"/>
          <p:nvPr>
            <p:ph idx="1" type="body"/>
          </p:nvPr>
        </p:nvSpPr>
        <p:spPr>
          <a:xfrm>
            <a:off x="7372875" y="5684050"/>
            <a:ext cx="552000" cy="7899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rPr lang="en-IN"/>
              <a:t>.</a:t>
            </a:r>
            <a:endParaRPr/>
          </a:p>
        </p:txBody>
      </p:sp>
      <p:pic>
        <p:nvPicPr>
          <p:cNvPr id="340" name="Google Shape;340;p42"/>
          <p:cNvPicPr preferRelativeResize="0"/>
          <p:nvPr/>
        </p:nvPicPr>
        <p:blipFill rotWithShape="1">
          <a:blip r:embed="rId3">
            <a:alphaModFix/>
          </a:blip>
          <a:srcRect b="1283" l="9759" r="8574" t="0"/>
          <a:stretch/>
        </p:blipFill>
        <p:spPr>
          <a:xfrm>
            <a:off x="1131762" y="620325"/>
            <a:ext cx="6880476" cy="62376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solidFill>
                  <a:schemeClr val="dk1"/>
                </a:solidFill>
              </a:rPr>
              <a:t>Index</a:t>
            </a:r>
            <a:endParaRPr>
              <a:solidFill>
                <a:schemeClr val="dk1"/>
              </a:solidFill>
            </a:endParaRPr>
          </a:p>
        </p:txBody>
      </p:sp>
      <p:sp>
        <p:nvSpPr>
          <p:cNvPr id="158" name="Google Shape;158;p16"/>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p>
            <a:pPr indent="-308610" lvl="0" marL="457200" rtl="0" algn="l">
              <a:spcBef>
                <a:spcPts val="0"/>
              </a:spcBef>
              <a:spcAft>
                <a:spcPts val="0"/>
              </a:spcAft>
              <a:buSzPts val="1260"/>
              <a:buChar char="🞆"/>
            </a:pPr>
            <a:r>
              <a:rPr lang="en-IN"/>
              <a:t>M</a:t>
            </a:r>
            <a:r>
              <a:rPr lang="en-IN"/>
              <a:t>otivation </a:t>
            </a:r>
            <a:endParaRPr/>
          </a:p>
          <a:p>
            <a:pPr indent="-308610" lvl="0" marL="457200" rtl="0" algn="l">
              <a:spcBef>
                <a:spcPts val="0"/>
              </a:spcBef>
              <a:spcAft>
                <a:spcPts val="0"/>
              </a:spcAft>
              <a:buSzPts val="1260"/>
              <a:buChar char="🞆"/>
            </a:pPr>
            <a:r>
              <a:rPr lang="en-IN"/>
              <a:t>Problem statement</a:t>
            </a:r>
            <a:endParaRPr/>
          </a:p>
          <a:p>
            <a:pPr indent="-308610" lvl="0" marL="457200" rtl="0" algn="l">
              <a:spcBef>
                <a:spcPts val="0"/>
              </a:spcBef>
              <a:spcAft>
                <a:spcPts val="0"/>
              </a:spcAft>
              <a:buSzPts val="1260"/>
              <a:buChar char="🞆"/>
            </a:pPr>
            <a:r>
              <a:rPr lang="en-IN"/>
              <a:t>Literature survey</a:t>
            </a:r>
            <a:endParaRPr/>
          </a:p>
          <a:p>
            <a:pPr indent="-308610" lvl="0" marL="457200" rtl="0" algn="l">
              <a:spcBef>
                <a:spcPts val="0"/>
              </a:spcBef>
              <a:spcAft>
                <a:spcPts val="0"/>
              </a:spcAft>
              <a:buSzPts val="1260"/>
              <a:buChar char="🞆"/>
            </a:pPr>
            <a:r>
              <a:rPr lang="en-IN"/>
              <a:t>Objective</a:t>
            </a:r>
            <a:endParaRPr/>
          </a:p>
          <a:p>
            <a:pPr indent="-308610" lvl="0" marL="457200" rtl="0" algn="l">
              <a:spcBef>
                <a:spcPts val="0"/>
              </a:spcBef>
              <a:spcAft>
                <a:spcPts val="0"/>
              </a:spcAft>
              <a:buSzPts val="1260"/>
              <a:buChar char="🞆"/>
            </a:pPr>
            <a:r>
              <a:rPr lang="en-IN"/>
              <a:t>Methodology</a:t>
            </a:r>
            <a:endParaRPr/>
          </a:p>
          <a:p>
            <a:pPr indent="-308610" lvl="0" marL="457200" marR="0" rtl="0" algn="l">
              <a:lnSpc>
                <a:spcPct val="100000"/>
              </a:lnSpc>
              <a:spcBef>
                <a:spcPts val="0"/>
              </a:spcBef>
              <a:spcAft>
                <a:spcPts val="0"/>
              </a:spcAft>
              <a:buSzPts val="1260"/>
              <a:buChar char="🞆"/>
            </a:pPr>
            <a:r>
              <a:rPr lang="en-IN"/>
              <a:t>I</a:t>
            </a:r>
            <a:r>
              <a:rPr lang="en-IN"/>
              <a:t>mplementation</a:t>
            </a:r>
            <a:endParaRPr/>
          </a:p>
          <a:p>
            <a:pPr indent="-308610" lvl="0" marL="457200" marR="0" rtl="0" algn="l">
              <a:lnSpc>
                <a:spcPct val="100000"/>
              </a:lnSpc>
              <a:spcBef>
                <a:spcPts val="0"/>
              </a:spcBef>
              <a:spcAft>
                <a:spcPts val="0"/>
              </a:spcAft>
              <a:buSzPts val="1260"/>
              <a:buChar char="🞆"/>
            </a:pPr>
            <a:r>
              <a:rPr lang="en-IN"/>
              <a:t>Summary And Future 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838200" y="3143250"/>
            <a:ext cx="7467600" cy="5715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IN">
                <a:solidFill>
                  <a:schemeClr val="dk1"/>
                </a:solidFill>
              </a:rPr>
              <a:t>Code And Implementation</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838200" y="487125"/>
            <a:ext cx="7467600" cy="5715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IN">
                <a:solidFill>
                  <a:schemeClr val="dk1"/>
                </a:solidFill>
              </a:rPr>
              <a:t>Mediapipe</a:t>
            </a:r>
            <a:endParaRPr>
              <a:solidFill>
                <a:schemeClr val="dk1"/>
              </a:solidFill>
            </a:endParaRPr>
          </a:p>
        </p:txBody>
      </p:sp>
      <p:pic>
        <p:nvPicPr>
          <p:cNvPr id="353" name="Google Shape;353;p44"/>
          <p:cNvPicPr preferRelativeResize="0"/>
          <p:nvPr/>
        </p:nvPicPr>
        <p:blipFill>
          <a:blip r:embed="rId3">
            <a:alphaModFix/>
          </a:blip>
          <a:stretch>
            <a:fillRect/>
          </a:stretch>
        </p:blipFill>
        <p:spPr>
          <a:xfrm>
            <a:off x="746225" y="1399425"/>
            <a:ext cx="7803950" cy="4059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620500" y="421825"/>
            <a:ext cx="7467600" cy="5715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IN">
                <a:solidFill>
                  <a:schemeClr val="dk1"/>
                </a:solidFill>
              </a:rPr>
              <a:t>Periodic Approach</a:t>
            </a:r>
            <a:endParaRPr>
              <a:solidFill>
                <a:schemeClr val="dk1"/>
              </a:solidFill>
            </a:endParaRPr>
          </a:p>
        </p:txBody>
      </p:sp>
      <p:pic>
        <p:nvPicPr>
          <p:cNvPr id="360" name="Google Shape;360;p45"/>
          <p:cNvPicPr preferRelativeResize="0"/>
          <p:nvPr/>
        </p:nvPicPr>
        <p:blipFill rotWithShape="1">
          <a:blip r:embed="rId3">
            <a:alphaModFix/>
          </a:blip>
          <a:srcRect b="0" l="0" r="0" t="3147"/>
          <a:stretch/>
        </p:blipFill>
        <p:spPr>
          <a:xfrm>
            <a:off x="886002" y="1241425"/>
            <a:ext cx="6936600" cy="4825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ph type="title"/>
          </p:nvPr>
        </p:nvSpPr>
        <p:spPr>
          <a:xfrm>
            <a:off x="838200" y="487125"/>
            <a:ext cx="7467600" cy="5715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IN">
                <a:solidFill>
                  <a:schemeClr val="dk1"/>
                </a:solidFill>
              </a:rPr>
              <a:t>Caching</a:t>
            </a:r>
            <a:endParaRPr>
              <a:solidFill>
                <a:schemeClr val="dk1"/>
              </a:solidFill>
            </a:endParaRPr>
          </a:p>
        </p:txBody>
      </p:sp>
      <p:pic>
        <p:nvPicPr>
          <p:cNvPr id="367" name="Google Shape;367;p46"/>
          <p:cNvPicPr preferRelativeResize="0"/>
          <p:nvPr/>
        </p:nvPicPr>
        <p:blipFill>
          <a:blip r:embed="rId3">
            <a:alphaModFix/>
          </a:blip>
          <a:stretch>
            <a:fillRect/>
          </a:stretch>
        </p:blipFill>
        <p:spPr>
          <a:xfrm>
            <a:off x="1182688" y="1646450"/>
            <a:ext cx="6778625" cy="3300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type="title"/>
          </p:nvPr>
        </p:nvSpPr>
        <p:spPr>
          <a:xfrm>
            <a:off x="664025" y="378300"/>
            <a:ext cx="7467600" cy="5715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IN">
                <a:solidFill>
                  <a:schemeClr val="dk1"/>
                </a:solidFill>
              </a:rPr>
              <a:t>Background Subtraction</a:t>
            </a:r>
            <a:endParaRPr>
              <a:solidFill>
                <a:schemeClr val="dk1"/>
              </a:solidFill>
            </a:endParaRPr>
          </a:p>
        </p:txBody>
      </p:sp>
      <p:pic>
        <p:nvPicPr>
          <p:cNvPr id="374" name="Google Shape;374;p47"/>
          <p:cNvPicPr preferRelativeResize="0"/>
          <p:nvPr/>
        </p:nvPicPr>
        <p:blipFill rotWithShape="1">
          <a:blip r:embed="rId3">
            <a:alphaModFix/>
          </a:blip>
          <a:srcRect b="51380" l="23747" r="1946" t="3738"/>
          <a:stretch/>
        </p:blipFill>
        <p:spPr>
          <a:xfrm>
            <a:off x="250375" y="1076938"/>
            <a:ext cx="5975450" cy="2548172"/>
          </a:xfrm>
          <a:prstGeom prst="rect">
            <a:avLst/>
          </a:prstGeom>
          <a:noFill/>
          <a:ln>
            <a:noFill/>
          </a:ln>
        </p:spPr>
      </p:pic>
      <p:pic>
        <p:nvPicPr>
          <p:cNvPr id="375" name="Google Shape;375;p47"/>
          <p:cNvPicPr preferRelativeResize="0"/>
          <p:nvPr/>
        </p:nvPicPr>
        <p:blipFill rotWithShape="1">
          <a:blip r:embed="rId3">
            <a:alphaModFix/>
          </a:blip>
          <a:srcRect b="1028" l="23746" r="2435" t="52865"/>
          <a:stretch/>
        </p:blipFill>
        <p:spPr>
          <a:xfrm>
            <a:off x="250375" y="3752250"/>
            <a:ext cx="5975452" cy="2628300"/>
          </a:xfrm>
          <a:prstGeom prst="rect">
            <a:avLst/>
          </a:prstGeom>
          <a:noFill/>
          <a:ln>
            <a:noFill/>
          </a:ln>
        </p:spPr>
      </p:pic>
      <p:pic>
        <p:nvPicPr>
          <p:cNvPr id="376" name="Google Shape;376;p47"/>
          <p:cNvPicPr preferRelativeResize="0"/>
          <p:nvPr/>
        </p:nvPicPr>
        <p:blipFill rotWithShape="1">
          <a:blip r:embed="rId3">
            <a:alphaModFix/>
          </a:blip>
          <a:srcRect b="46107" l="1457" r="83194" t="33070"/>
          <a:stretch/>
        </p:blipFill>
        <p:spPr>
          <a:xfrm>
            <a:off x="6683025" y="1914525"/>
            <a:ext cx="1600200" cy="1514475"/>
          </a:xfrm>
          <a:prstGeom prst="rect">
            <a:avLst/>
          </a:prstGeom>
          <a:noFill/>
          <a:ln>
            <a:noFill/>
          </a:ln>
        </p:spPr>
      </p:pic>
      <p:pic>
        <p:nvPicPr>
          <p:cNvPr id="377" name="Google Shape;377;p47"/>
          <p:cNvPicPr preferRelativeResize="0"/>
          <p:nvPr/>
        </p:nvPicPr>
        <p:blipFill rotWithShape="1">
          <a:blip r:embed="rId3">
            <a:alphaModFix/>
          </a:blip>
          <a:srcRect b="16621" l="0" r="84583" t="58216"/>
          <a:stretch/>
        </p:blipFill>
        <p:spPr>
          <a:xfrm>
            <a:off x="6730650" y="3752250"/>
            <a:ext cx="1504950" cy="1504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8"/>
          <p:cNvSpPr txBox="1"/>
          <p:nvPr>
            <p:ph type="title"/>
          </p:nvPr>
        </p:nvSpPr>
        <p:spPr>
          <a:xfrm>
            <a:off x="457200" y="-408737"/>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solidFill>
                  <a:schemeClr val="dk1"/>
                </a:solidFill>
              </a:rPr>
              <a:t>Summary &amp; Future Work</a:t>
            </a:r>
            <a:endParaRPr>
              <a:solidFill>
                <a:schemeClr val="dk1"/>
              </a:solidFill>
            </a:endParaRPr>
          </a:p>
        </p:txBody>
      </p:sp>
      <p:sp>
        <p:nvSpPr>
          <p:cNvPr id="383" name="Google Shape;383;p48"/>
          <p:cNvSpPr txBox="1"/>
          <p:nvPr>
            <p:ph idx="1" type="body"/>
          </p:nvPr>
        </p:nvSpPr>
        <p:spPr>
          <a:xfrm>
            <a:off x="457200" y="849125"/>
            <a:ext cx="7467600" cy="55380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l">
              <a:spcBef>
                <a:spcPts val="0"/>
              </a:spcBef>
              <a:spcAft>
                <a:spcPts val="0"/>
              </a:spcAft>
              <a:buSzPct val="70000"/>
              <a:buNone/>
            </a:pPr>
            <a:r>
              <a:rPr b="1" lang="en-IN"/>
              <a:t>Summary:</a:t>
            </a:r>
            <a:endParaRPr b="1"/>
          </a:p>
          <a:p>
            <a:pPr indent="-296608" lvl="0" marL="179999" rtl="0" algn="l">
              <a:spcBef>
                <a:spcPts val="0"/>
              </a:spcBef>
              <a:spcAft>
                <a:spcPts val="0"/>
              </a:spcAft>
              <a:buSzPct val="52500"/>
              <a:buChar char="🞆"/>
            </a:pPr>
            <a:r>
              <a:rPr lang="en-IN"/>
              <a:t>It has been possible to detect whether </a:t>
            </a:r>
            <a:r>
              <a:rPr lang="en-IN"/>
              <a:t>necessary</a:t>
            </a:r>
            <a:r>
              <a:rPr lang="en-IN"/>
              <a:t> safety gear is being worn by workers in a video using the YOLO object detection model.</a:t>
            </a:r>
            <a:endParaRPr/>
          </a:p>
          <a:p>
            <a:pPr indent="0" lvl="0" marL="457200" rtl="0" algn="l">
              <a:spcBef>
                <a:spcPts val="0"/>
              </a:spcBef>
              <a:spcAft>
                <a:spcPts val="0"/>
              </a:spcAft>
              <a:buNone/>
            </a:pPr>
            <a:r>
              <a:t/>
            </a:r>
            <a:endParaRPr/>
          </a:p>
          <a:p>
            <a:pPr indent="-296608" lvl="0" marL="179999" rtl="0" algn="l">
              <a:spcBef>
                <a:spcPts val="600"/>
              </a:spcBef>
              <a:spcAft>
                <a:spcPts val="0"/>
              </a:spcAft>
              <a:buSzPct val="52500"/>
              <a:buChar char="🞆"/>
            </a:pPr>
            <a:r>
              <a:rPr lang="en-IN"/>
              <a:t>Applied 3 </a:t>
            </a:r>
            <a:r>
              <a:rPr lang="en-IN"/>
              <a:t>different</a:t>
            </a:r>
            <a:r>
              <a:rPr lang="en-IN"/>
              <a:t> a</a:t>
            </a:r>
            <a:r>
              <a:rPr lang="en-IN"/>
              <a:t>pproaches for Key frame extraction</a:t>
            </a:r>
            <a:endParaRPr/>
          </a:p>
          <a:p>
            <a:pPr indent="0" lvl="0" marL="457200" rtl="0" algn="l">
              <a:spcBef>
                <a:spcPts val="600"/>
              </a:spcBef>
              <a:spcAft>
                <a:spcPts val="0"/>
              </a:spcAft>
              <a:buNone/>
            </a:pPr>
            <a:r>
              <a:t/>
            </a:r>
            <a:endParaRPr/>
          </a:p>
          <a:p>
            <a:pPr indent="-296608" lvl="0" marL="179999" rtl="0" algn="l">
              <a:spcBef>
                <a:spcPts val="0"/>
              </a:spcBef>
              <a:spcAft>
                <a:spcPts val="0"/>
              </a:spcAft>
              <a:buSzPct val="52500"/>
              <a:buChar char="🞆"/>
            </a:pPr>
            <a:r>
              <a:rPr lang="en-IN"/>
              <a:t>Measured the efficiency of the each method while running on a video frame.</a:t>
            </a:r>
            <a:endParaRPr/>
          </a:p>
          <a:p>
            <a:pPr indent="0" lvl="0" marL="0" rtl="0" algn="l">
              <a:spcBef>
                <a:spcPts val="0"/>
              </a:spcBef>
              <a:spcAft>
                <a:spcPts val="0"/>
              </a:spcAft>
              <a:buSzPct val="70000"/>
              <a:buNone/>
            </a:pPr>
            <a:r>
              <a:t/>
            </a:r>
            <a:endParaRPr/>
          </a:p>
          <a:p>
            <a:pPr indent="0" lvl="0" marL="0" rtl="0" algn="l">
              <a:spcBef>
                <a:spcPts val="0"/>
              </a:spcBef>
              <a:spcAft>
                <a:spcPts val="0"/>
              </a:spcAft>
              <a:buSzPct val="70000"/>
              <a:buNone/>
            </a:pPr>
            <a:r>
              <a:rPr b="1" lang="en-IN"/>
              <a:t>Future Works:  </a:t>
            </a:r>
            <a:endParaRPr b="1"/>
          </a:p>
          <a:p>
            <a:pPr indent="-296608" lvl="0" marL="179999" rtl="0" algn="l">
              <a:spcBef>
                <a:spcPts val="0"/>
              </a:spcBef>
              <a:spcAft>
                <a:spcPts val="0"/>
              </a:spcAft>
              <a:buSzPct val="52500"/>
              <a:buChar char="🞆"/>
            </a:pPr>
            <a:r>
              <a:rPr lang="en-IN"/>
              <a:t>O</a:t>
            </a:r>
            <a:r>
              <a:rPr lang="en-IN"/>
              <a:t>ptimizing the detection model and dataset</a:t>
            </a:r>
            <a:endParaRPr/>
          </a:p>
          <a:p>
            <a:pPr indent="0" lvl="0" marL="457200" rtl="0" algn="l">
              <a:spcBef>
                <a:spcPts val="0"/>
              </a:spcBef>
              <a:spcAft>
                <a:spcPts val="0"/>
              </a:spcAft>
              <a:buNone/>
            </a:pPr>
            <a:r>
              <a:t/>
            </a:r>
            <a:endParaRPr/>
          </a:p>
          <a:p>
            <a:pPr indent="-296608" lvl="0" marL="179999" rtl="0" algn="l">
              <a:spcBef>
                <a:spcPts val="0"/>
              </a:spcBef>
              <a:spcAft>
                <a:spcPts val="0"/>
              </a:spcAft>
              <a:buSzPct val="52500"/>
              <a:buChar char="🞆"/>
            </a:pPr>
            <a:r>
              <a:rPr lang="en-IN"/>
              <a:t>Explore different ways to visualize the safety gear detection results</a:t>
            </a:r>
            <a:endParaRPr/>
          </a:p>
          <a:p>
            <a:pPr indent="0" lvl="0" marL="457200" rtl="0" algn="l">
              <a:spcBef>
                <a:spcPts val="0"/>
              </a:spcBef>
              <a:spcAft>
                <a:spcPts val="0"/>
              </a:spcAft>
              <a:buNone/>
            </a:pPr>
            <a:r>
              <a:t/>
            </a:r>
            <a:endParaRPr/>
          </a:p>
          <a:p>
            <a:pPr indent="-296608" lvl="0" marL="179999" rtl="0" algn="l">
              <a:spcBef>
                <a:spcPts val="0"/>
              </a:spcBef>
              <a:spcAft>
                <a:spcPts val="0"/>
              </a:spcAft>
              <a:buSzPct val="52500"/>
              <a:buChar char="🞆"/>
            </a:pPr>
            <a:r>
              <a:rPr lang="en-IN"/>
              <a:t>Explore more complex safety gear detection tasks</a:t>
            </a:r>
            <a:endParaRPr/>
          </a:p>
          <a:p>
            <a:pPr indent="0" lvl="0" marL="457200" rtl="0" algn="l">
              <a:spcBef>
                <a:spcPts val="0"/>
              </a:spcBef>
              <a:spcAft>
                <a:spcPts val="0"/>
              </a:spcAft>
              <a:buNone/>
            </a:pPr>
            <a:r>
              <a:t/>
            </a:r>
            <a:endParaRPr/>
          </a:p>
          <a:p>
            <a:pPr indent="-296608" lvl="0" marL="179999" rtl="0" algn="l">
              <a:spcBef>
                <a:spcPts val="0"/>
              </a:spcBef>
              <a:spcAft>
                <a:spcPts val="0"/>
              </a:spcAft>
              <a:buSzPct val="52500"/>
              <a:buChar char="🞆"/>
            </a:pPr>
            <a:r>
              <a:rPr lang="en-IN"/>
              <a:t>Explore different feature</a:t>
            </a:r>
            <a:endParaRPr/>
          </a:p>
          <a:p>
            <a:pPr indent="0" lvl="0" marL="457200" rtl="0" algn="l">
              <a:spcBef>
                <a:spcPts val="0"/>
              </a:spcBef>
              <a:spcAft>
                <a:spcPts val="0"/>
              </a:spcAft>
              <a:buNone/>
            </a:pPr>
            <a:r>
              <a:t/>
            </a:r>
            <a:endParaRPr/>
          </a:p>
          <a:p>
            <a:pPr indent="-296608" lvl="0" marL="179999" rtl="0" algn="l">
              <a:spcBef>
                <a:spcPts val="0"/>
              </a:spcBef>
              <a:spcAft>
                <a:spcPts val="0"/>
              </a:spcAft>
              <a:buSzPct val="52500"/>
              <a:buChar char="🞆"/>
            </a:pPr>
            <a:r>
              <a:rPr lang="en-IN"/>
              <a:t>Generalization(Able to apply to other fields)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9"/>
          <p:cNvSpPr txBox="1"/>
          <p:nvPr>
            <p:ph type="title"/>
          </p:nvPr>
        </p:nvSpPr>
        <p:spPr>
          <a:xfrm>
            <a:off x="457200" y="274646"/>
            <a:ext cx="7467600" cy="762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IN">
                <a:solidFill>
                  <a:schemeClr val="dk1"/>
                </a:solidFill>
              </a:rPr>
              <a:t>References</a:t>
            </a:r>
            <a:endParaRPr/>
          </a:p>
        </p:txBody>
      </p:sp>
      <p:sp>
        <p:nvSpPr>
          <p:cNvPr id="390" name="Google Shape;390;p49"/>
          <p:cNvSpPr txBox="1"/>
          <p:nvPr>
            <p:ph idx="1" type="body"/>
          </p:nvPr>
        </p:nvSpPr>
        <p:spPr>
          <a:xfrm>
            <a:off x="457200" y="1600200"/>
            <a:ext cx="7467600" cy="4873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IN" sz="1300">
                <a:solidFill>
                  <a:srgbClr val="333333"/>
                </a:solidFill>
                <a:highlight>
                  <a:srgbClr val="FFFFFF"/>
                </a:highlight>
                <a:latin typeface="Arial"/>
                <a:ea typeface="Arial"/>
                <a:cs typeface="Arial"/>
                <a:sym typeface="Arial"/>
              </a:rPr>
              <a:t>[1</a:t>
            </a:r>
            <a:r>
              <a:rPr lang="en-IN" sz="1400">
                <a:latin typeface="Calibri"/>
                <a:ea typeface="Calibri"/>
                <a:cs typeface="Calibri"/>
                <a:sym typeface="Calibri"/>
              </a:rPr>
              <a:t>]</a:t>
            </a:r>
            <a:r>
              <a:rPr lang="en-IN" sz="1400">
                <a:latin typeface="Calibri"/>
                <a:ea typeface="Calibri"/>
                <a:cs typeface="Calibri"/>
                <a:sym typeface="Calibri"/>
              </a:rPr>
              <a:t> D. Pestana et al., "A Full Featured Configurable Accelerator for Object Detection With YOLO," in IEEE Access, vol. 9, pp. 75864-75877, 2021, doi: 10.1109/ACCESS.2021.3081818.</a:t>
            </a:r>
            <a:endParaRPr sz="1400">
              <a:latin typeface="Calibri"/>
              <a:ea typeface="Calibri"/>
              <a:cs typeface="Calibri"/>
              <a:sym typeface="Calibri"/>
            </a:endParaRPr>
          </a:p>
          <a:p>
            <a:pPr indent="0" lvl="0" marL="0" rtl="0" algn="l">
              <a:spcBef>
                <a:spcPts val="600"/>
              </a:spcBef>
              <a:spcAft>
                <a:spcPts val="0"/>
              </a:spcAft>
              <a:buNone/>
            </a:pPr>
            <a:r>
              <a:rPr lang="en-IN" sz="1300">
                <a:solidFill>
                  <a:srgbClr val="333333"/>
                </a:solidFill>
                <a:highlight>
                  <a:srgbClr val="FFFFFF"/>
                </a:highlight>
                <a:latin typeface="Arial"/>
                <a:ea typeface="Arial"/>
                <a:cs typeface="Arial"/>
                <a:sym typeface="Arial"/>
              </a:rPr>
              <a:t>[2] </a:t>
            </a:r>
            <a:r>
              <a:rPr lang="en-IN" sz="1400">
                <a:latin typeface="Calibri"/>
                <a:ea typeface="Calibri"/>
                <a:cs typeface="Calibri"/>
                <a:sym typeface="Calibri"/>
              </a:rPr>
              <a:t>L. Zeng, X. Duan, Y. Pan, and M. Deng, “Research on the algorithm of helmet-wearing detection based on the optimized yolov4,” </a:t>
            </a:r>
            <a:r>
              <a:rPr i="1" lang="en-IN" sz="1400">
                <a:latin typeface="Calibri"/>
                <a:ea typeface="Calibri"/>
                <a:cs typeface="Calibri"/>
                <a:sym typeface="Calibri"/>
              </a:rPr>
              <a:t>The Visual Computer</a:t>
            </a:r>
            <a:r>
              <a:rPr lang="en-IN" sz="1400">
                <a:latin typeface="Calibri"/>
                <a:ea typeface="Calibri"/>
                <a:cs typeface="Calibri"/>
                <a:sym typeface="Calibri"/>
              </a:rPr>
              <a:t>, May 2022, doi: </a:t>
            </a:r>
            <a:r>
              <a:rPr lang="en-IN" sz="1400">
                <a:uFill>
                  <a:noFill/>
                </a:uFill>
                <a:latin typeface="Calibri"/>
                <a:ea typeface="Calibri"/>
                <a:cs typeface="Calibri"/>
                <a:sym typeface="Calibri"/>
                <a:hlinkClick r:id="rId3"/>
              </a:rPr>
              <a:t>10.1007/s00371-022-02471-9</a:t>
            </a:r>
            <a:r>
              <a:rPr lang="en-IN" sz="1400">
                <a:latin typeface="Calibri"/>
                <a:ea typeface="Calibri"/>
                <a:cs typeface="Calibri"/>
                <a:sym typeface="Calibri"/>
              </a:rPr>
              <a:t>.</a:t>
            </a:r>
            <a:endParaRPr sz="1400">
              <a:latin typeface="Calibri"/>
              <a:ea typeface="Calibri"/>
              <a:cs typeface="Calibri"/>
              <a:sym typeface="Calibri"/>
            </a:endParaRPr>
          </a:p>
          <a:p>
            <a:pPr indent="0" lvl="0" marL="0" rtl="0" algn="l">
              <a:spcBef>
                <a:spcPts val="600"/>
              </a:spcBef>
              <a:spcAft>
                <a:spcPts val="0"/>
              </a:spcAft>
              <a:buNone/>
            </a:pPr>
            <a:r>
              <a:rPr lang="en-IN" sz="1400">
                <a:latin typeface="Calibri"/>
                <a:ea typeface="Calibri"/>
                <a:cs typeface="Calibri"/>
                <a:sym typeface="Calibri"/>
              </a:rPr>
              <a:t>[3]  N. D. Nath, A. H. Behzadan, and S. G. Paal, “Deep learning for site safety: Real-time detection of personal protective equipment,” </a:t>
            </a:r>
            <a:r>
              <a:rPr i="1" lang="en-IN" sz="1400">
                <a:latin typeface="Calibri"/>
                <a:ea typeface="Calibri"/>
                <a:cs typeface="Calibri"/>
                <a:sym typeface="Calibri"/>
              </a:rPr>
              <a:t>Automation in Construction</a:t>
            </a:r>
            <a:r>
              <a:rPr lang="en-IN" sz="1400">
                <a:latin typeface="Calibri"/>
                <a:ea typeface="Calibri"/>
                <a:cs typeface="Calibri"/>
                <a:sym typeface="Calibri"/>
              </a:rPr>
              <a:t>, vol. 112, p. 103085, Apr. 2020, doi: https://doi.org/10.1016/j.autcon.2020.103085.</a:t>
            </a:r>
            <a:endParaRPr sz="1400">
              <a:latin typeface="Calibri"/>
              <a:ea typeface="Calibri"/>
              <a:cs typeface="Calibri"/>
              <a:sym typeface="Calibri"/>
            </a:endParaRPr>
          </a:p>
          <a:p>
            <a:pPr indent="0" lvl="0" marL="0" rtl="0" algn="l">
              <a:spcBef>
                <a:spcPts val="600"/>
              </a:spcBef>
              <a:spcAft>
                <a:spcPts val="0"/>
              </a:spcAft>
              <a:buNone/>
            </a:pPr>
            <a:r>
              <a:rPr lang="en-IN" sz="1400">
                <a:latin typeface="Calibri"/>
                <a:ea typeface="Calibri"/>
                <a:cs typeface="Calibri"/>
                <a:sym typeface="Calibri"/>
              </a:rPr>
              <a:t>‌[4]  S. Tang, D. Roberts, and M. Golparvar-Fard, “Human-object interaction recognition for automatic construction site safety inspection,” </a:t>
            </a:r>
            <a:r>
              <a:rPr i="1" lang="en-IN" sz="1400">
                <a:latin typeface="Calibri"/>
                <a:ea typeface="Calibri"/>
                <a:cs typeface="Calibri"/>
                <a:sym typeface="Calibri"/>
              </a:rPr>
              <a:t>Automation in Construction</a:t>
            </a:r>
            <a:r>
              <a:rPr lang="en-IN" sz="1400">
                <a:latin typeface="Calibri"/>
                <a:ea typeface="Calibri"/>
                <a:cs typeface="Calibri"/>
                <a:sym typeface="Calibri"/>
              </a:rPr>
              <a:t>, vol. 120, p. 103356, Dec. 2020, doi: https://doi.org/10.1016/j.autcon.2020.103356.</a:t>
            </a:r>
            <a:endParaRPr sz="1400">
              <a:latin typeface="Calibri"/>
              <a:ea typeface="Calibri"/>
              <a:cs typeface="Calibri"/>
              <a:sym typeface="Calibri"/>
            </a:endParaRPr>
          </a:p>
          <a:p>
            <a:pPr indent="0" lvl="0" marL="0" rtl="0" algn="l">
              <a:spcBef>
                <a:spcPts val="600"/>
              </a:spcBef>
              <a:spcAft>
                <a:spcPts val="0"/>
              </a:spcAft>
              <a:buNone/>
            </a:pPr>
            <a:r>
              <a:rPr lang="en-IN" sz="1400">
                <a:latin typeface="Calibri"/>
                <a:ea typeface="Calibri"/>
                <a:cs typeface="Calibri"/>
                <a:sym typeface="Calibri"/>
              </a:rPr>
              <a:t>‌[5] Z. Chen, F. Zhang, H. Liu, L. Wang, Q. Zhang, and L. Guo, “Real-time detection algorithm of helmet and reflective vest based on improved YOLOv5,” </a:t>
            </a:r>
            <a:r>
              <a:rPr i="1" lang="en-IN" sz="1400">
                <a:latin typeface="Calibri"/>
                <a:ea typeface="Calibri"/>
                <a:cs typeface="Calibri"/>
                <a:sym typeface="Calibri"/>
              </a:rPr>
              <a:t>Journal of Real-Time Image Processing</a:t>
            </a:r>
            <a:r>
              <a:rPr lang="en-IN" sz="1400">
                <a:latin typeface="Calibri"/>
                <a:ea typeface="Calibri"/>
                <a:cs typeface="Calibri"/>
                <a:sym typeface="Calibri"/>
              </a:rPr>
              <a:t>, vol. 20, no. 1, Jan. 2023, doi: </a:t>
            </a:r>
            <a:r>
              <a:rPr lang="en-IN" sz="1400">
                <a:uFill>
                  <a:noFill/>
                </a:uFill>
                <a:latin typeface="Calibri"/>
                <a:ea typeface="Calibri"/>
                <a:cs typeface="Calibri"/>
                <a:sym typeface="Calibri"/>
                <a:hlinkClick r:id="rId4"/>
              </a:rPr>
              <a:t>10.1007/s11554-023-01268-w</a:t>
            </a:r>
            <a:r>
              <a:rPr lang="en-IN" sz="1400">
                <a:latin typeface="Calibri"/>
                <a:ea typeface="Calibri"/>
                <a:cs typeface="Calibri"/>
                <a:sym typeface="Calibri"/>
              </a:rPr>
              <a:t>.</a:t>
            </a:r>
            <a:endParaRPr sz="1300">
              <a:highlight>
                <a:srgbClr val="FFFFFF"/>
              </a:highlight>
              <a:latin typeface="Arial"/>
              <a:ea typeface="Arial"/>
              <a:cs typeface="Arial"/>
              <a:sym typeface="Arial"/>
            </a:endParaRPr>
          </a:p>
          <a:p>
            <a:pPr indent="0" lvl="0" marL="0" rtl="0" algn="l">
              <a:spcBef>
                <a:spcPts val="600"/>
              </a:spcBef>
              <a:spcAft>
                <a:spcPts val="0"/>
              </a:spcAft>
              <a:buNone/>
            </a:pPr>
            <a:r>
              <a:rPr lang="en-IN" sz="1300">
                <a:solidFill>
                  <a:srgbClr val="333333"/>
                </a:solidFill>
                <a:highlight>
                  <a:srgbClr val="FFFFFF"/>
                </a:highlight>
                <a:latin typeface="Arial"/>
                <a:ea typeface="Arial"/>
                <a:cs typeface="Arial"/>
                <a:sym typeface="Arial"/>
              </a:rPr>
              <a:t>[6]  B. Zhao, H. Lan, Z. Niu, H. Zhu, T. Qian and W. Tang, "Detection and Location of Safety Protective Wear in Power Substation Operation Using Wear-Enhanced YOLOv3 Algorithm," in </a:t>
            </a:r>
            <a:r>
              <a:rPr i="1" lang="en-IN" sz="1300">
                <a:solidFill>
                  <a:srgbClr val="333333"/>
                </a:solidFill>
                <a:highlight>
                  <a:srgbClr val="FFFFFF"/>
                </a:highlight>
                <a:latin typeface="Arial"/>
                <a:ea typeface="Arial"/>
                <a:cs typeface="Arial"/>
                <a:sym typeface="Arial"/>
              </a:rPr>
              <a:t>IEEE Access</a:t>
            </a:r>
            <a:r>
              <a:rPr lang="en-IN" sz="1300">
                <a:solidFill>
                  <a:srgbClr val="333333"/>
                </a:solidFill>
                <a:highlight>
                  <a:srgbClr val="FFFFFF"/>
                </a:highlight>
                <a:latin typeface="Arial"/>
                <a:ea typeface="Arial"/>
                <a:cs typeface="Arial"/>
                <a:sym typeface="Arial"/>
              </a:rPr>
              <a:t>, vol. 9, pp. 125540-125549, 2021, doi: 10.1109/ACCESS.2021.3104731.</a:t>
            </a:r>
            <a:endParaRPr sz="1300">
              <a:solidFill>
                <a:srgbClr val="333333"/>
              </a:solidFill>
              <a:highlight>
                <a:srgbClr val="FFFFFF"/>
              </a:highlight>
              <a:latin typeface="Arial"/>
              <a:ea typeface="Arial"/>
              <a:cs typeface="Arial"/>
              <a:sym typeface="Arial"/>
            </a:endParaRPr>
          </a:p>
          <a:p>
            <a:pPr indent="0" lvl="0" marL="0" rtl="0" algn="l">
              <a:spcBef>
                <a:spcPts val="600"/>
              </a:spcBef>
              <a:spcAft>
                <a:spcPts val="0"/>
              </a:spcAft>
              <a:buNone/>
            </a:pPr>
            <a:r>
              <a:rPr lang="en-IN" sz="1300">
                <a:solidFill>
                  <a:srgbClr val="333333"/>
                </a:solidFill>
                <a:highlight>
                  <a:srgbClr val="FFFFFF"/>
                </a:highlight>
                <a:latin typeface="Arial"/>
                <a:ea typeface="Arial"/>
                <a:cs typeface="Arial"/>
                <a:sym typeface="Arial"/>
              </a:rPr>
              <a:t>[7] </a:t>
            </a:r>
            <a:r>
              <a:rPr lang="en-IN" sz="1300">
                <a:solidFill>
                  <a:srgbClr val="222222"/>
                </a:solidFill>
                <a:highlight>
                  <a:srgbClr val="FFFFFF"/>
                </a:highlight>
                <a:latin typeface="Arial"/>
                <a:ea typeface="Arial"/>
                <a:cs typeface="Arial"/>
                <a:sym typeface="Arial"/>
              </a:rPr>
              <a:t>Balakreshnan, Balamurugan, et al. "PPE compliance detection using artificial intelligence in learning factories." </a:t>
            </a:r>
            <a:r>
              <a:rPr i="1" lang="en-IN" sz="1300">
                <a:solidFill>
                  <a:srgbClr val="222222"/>
                </a:solidFill>
                <a:highlight>
                  <a:srgbClr val="FFFFFF"/>
                </a:highlight>
                <a:latin typeface="Arial"/>
                <a:ea typeface="Arial"/>
                <a:cs typeface="Arial"/>
                <a:sym typeface="Arial"/>
              </a:rPr>
              <a:t>Procedia Manufacturing</a:t>
            </a:r>
            <a:r>
              <a:rPr lang="en-IN" sz="1300">
                <a:solidFill>
                  <a:srgbClr val="222222"/>
                </a:solidFill>
                <a:highlight>
                  <a:srgbClr val="FFFFFF"/>
                </a:highlight>
                <a:latin typeface="Arial"/>
                <a:ea typeface="Arial"/>
                <a:cs typeface="Arial"/>
                <a:sym typeface="Arial"/>
              </a:rPr>
              <a:t> 45 (2020): 277-282.</a:t>
            </a:r>
            <a:endParaRPr sz="1300">
              <a:solidFill>
                <a:srgbClr val="222222"/>
              </a:solidFill>
              <a:highlight>
                <a:srgbClr val="FFFFFF"/>
              </a:highlight>
              <a:latin typeface="Arial"/>
              <a:ea typeface="Arial"/>
              <a:cs typeface="Arial"/>
              <a:sym typeface="Arial"/>
            </a:endParaRPr>
          </a:p>
          <a:p>
            <a:pPr indent="0" lvl="0" marL="0" rtl="0" algn="l">
              <a:spcBef>
                <a:spcPts val="600"/>
              </a:spcBef>
              <a:spcAft>
                <a:spcPts val="0"/>
              </a:spcAft>
              <a:buNone/>
            </a:pPr>
            <a:r>
              <a:rPr lang="en-IN" sz="1300">
                <a:solidFill>
                  <a:srgbClr val="222222"/>
                </a:solidFill>
                <a:highlight>
                  <a:srgbClr val="FFFFFF"/>
                </a:highlight>
                <a:latin typeface="Arial"/>
                <a:ea typeface="Arial"/>
                <a:cs typeface="Arial"/>
                <a:sym typeface="Arial"/>
              </a:rPr>
              <a:t>[8] </a:t>
            </a:r>
            <a:r>
              <a:rPr lang="en-IN" sz="1400">
                <a:latin typeface="Calibri"/>
                <a:ea typeface="Calibri"/>
                <a:cs typeface="Calibri"/>
                <a:sym typeface="Calibri"/>
              </a:rPr>
              <a:t>K. Shrestha, P. P. Shrestha, D. Bajracharya, and E. A. Yfantis, “Hard-Hat Detection for Construction Safety Visualization,” </a:t>
            </a:r>
            <a:r>
              <a:rPr i="1" lang="en-IN" sz="1400">
                <a:latin typeface="Calibri"/>
                <a:ea typeface="Calibri"/>
                <a:cs typeface="Calibri"/>
                <a:sym typeface="Calibri"/>
              </a:rPr>
              <a:t>Journal of Construction Engineering</a:t>
            </a:r>
            <a:r>
              <a:rPr lang="en-IN" sz="1400">
                <a:latin typeface="Calibri"/>
                <a:ea typeface="Calibri"/>
                <a:cs typeface="Calibri"/>
                <a:sym typeface="Calibri"/>
              </a:rPr>
              <a:t>, vol. 2015, pp. 1–8, 2015, doi: 10.1155/2015/721380.</a:t>
            </a:r>
            <a:endParaRPr sz="1400">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rPr lang="en-IN" sz="1400">
                <a:latin typeface="Calibri"/>
                <a:ea typeface="Calibri"/>
                <a:cs typeface="Calibri"/>
                <a:sym typeface="Calibri"/>
              </a:rPr>
              <a:t>‌</a:t>
            </a:r>
            <a:endParaRPr sz="1400">
              <a:latin typeface="Calibri"/>
              <a:ea typeface="Calibri"/>
              <a:cs typeface="Calibri"/>
              <a:sym typeface="Calibri"/>
            </a:endParaRPr>
          </a:p>
          <a:p>
            <a:pPr indent="0" lvl="0" marL="0" rtl="0" algn="l">
              <a:spcBef>
                <a:spcPts val="600"/>
              </a:spcBef>
              <a:spcAft>
                <a:spcPts val="0"/>
              </a:spcAft>
              <a:buNone/>
            </a:pPr>
            <a:r>
              <a:t/>
            </a:r>
            <a:endParaRPr sz="1300">
              <a:solidFill>
                <a:srgbClr val="222222"/>
              </a:solidFill>
              <a:highlight>
                <a:srgbClr val="FFFFFF"/>
              </a:highlight>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txBox="1"/>
          <p:nvPr>
            <p:ph type="title"/>
          </p:nvPr>
        </p:nvSpPr>
        <p:spPr>
          <a:xfrm>
            <a:off x="838200" y="2857488"/>
            <a:ext cx="7467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2"/>
              </a:buClr>
              <a:buSzPts val="3000"/>
              <a:buFont typeface="Century Schoolbook"/>
              <a:buNone/>
            </a:pPr>
            <a:r>
              <a:rPr lang="en-I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ctrTitle"/>
          </p:nvPr>
        </p:nvSpPr>
        <p:spPr>
          <a:xfrm>
            <a:off x="2114050" y="1901600"/>
            <a:ext cx="6172200" cy="1894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IN"/>
              <a:t>Overview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solidFill>
                  <a:schemeClr val="dk1"/>
                </a:solidFill>
              </a:rPr>
              <a:t>Motivation </a:t>
            </a:r>
            <a:endParaRPr>
              <a:solidFill>
                <a:schemeClr val="dk1"/>
              </a:solidFill>
            </a:endParaRPr>
          </a:p>
        </p:txBody>
      </p:sp>
      <p:sp>
        <p:nvSpPr>
          <p:cNvPr id="170" name="Google Shape;170;p18"/>
          <p:cNvSpPr txBox="1"/>
          <p:nvPr>
            <p:ph idx="1" type="body"/>
          </p:nvPr>
        </p:nvSpPr>
        <p:spPr>
          <a:xfrm>
            <a:off x="457200" y="1600200"/>
            <a:ext cx="7467600" cy="4873800"/>
          </a:xfrm>
          <a:prstGeom prst="rect">
            <a:avLst/>
          </a:prstGeom>
          <a:noFill/>
          <a:ln>
            <a:noFill/>
          </a:ln>
        </p:spPr>
        <p:txBody>
          <a:bodyPr anchorCtr="0" anchor="ctr" bIns="45700" lIns="91425" spcFirstLastPara="1" rIns="91425" wrap="square" tIns="45700">
            <a:normAutofit/>
          </a:bodyPr>
          <a:lstStyle/>
          <a:p>
            <a:pPr indent="-355600" lvl="0" marL="457200" rtl="0" algn="just">
              <a:spcBef>
                <a:spcPts val="0"/>
              </a:spcBef>
              <a:spcAft>
                <a:spcPts val="0"/>
              </a:spcAft>
              <a:buSzPts val="2000"/>
              <a:buFont typeface="Times New Roman"/>
              <a:buChar char="🞆"/>
            </a:pPr>
            <a:r>
              <a:rPr lang="en-IN" sz="2000">
                <a:highlight>
                  <a:schemeClr val="lt1"/>
                </a:highlight>
                <a:latin typeface="Times New Roman"/>
                <a:ea typeface="Times New Roman"/>
                <a:cs typeface="Times New Roman"/>
                <a:sym typeface="Times New Roman"/>
              </a:rPr>
              <a:t>Construction sites are dangerous.</a:t>
            </a:r>
            <a:endParaRPr sz="2000">
              <a:highlight>
                <a:schemeClr val="lt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000">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lang="en-IN" sz="2000">
                <a:highlight>
                  <a:schemeClr val="lt1"/>
                </a:highlight>
                <a:latin typeface="Times New Roman"/>
                <a:ea typeface="Times New Roman"/>
                <a:cs typeface="Times New Roman"/>
                <a:sym typeface="Times New Roman"/>
              </a:rPr>
              <a:t>Workers are required to wear various types of safety equipment, such as hard hats, safety glasses, and safety vests, to protect themselves from hazards. </a:t>
            </a:r>
            <a:endParaRPr sz="2000">
              <a:highlight>
                <a:schemeClr val="lt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000">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lang="en-IN" sz="2000">
                <a:highlight>
                  <a:schemeClr val="lt1"/>
                </a:highlight>
                <a:latin typeface="Times New Roman"/>
                <a:ea typeface="Times New Roman"/>
                <a:cs typeface="Times New Roman"/>
                <a:sym typeface="Times New Roman"/>
              </a:rPr>
              <a:t>Manual inspection is often time-consuming and prone to errors.</a:t>
            </a:r>
            <a:endParaRPr sz="2000">
              <a:highlight>
                <a:schemeClr val="lt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000">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lang="en-IN" sz="2000">
                <a:highlight>
                  <a:schemeClr val="lt1"/>
                </a:highlight>
                <a:latin typeface="Times New Roman"/>
                <a:ea typeface="Times New Roman"/>
                <a:cs typeface="Times New Roman"/>
                <a:sym typeface="Times New Roman"/>
              </a:rPr>
              <a:t>Computer Vision and Deep Learning has potential for constant monitoring.</a:t>
            </a:r>
            <a:endParaRPr sz="2000">
              <a:highlight>
                <a:schemeClr val="lt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000">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lang="en-IN" sz="2000">
                <a:highlight>
                  <a:schemeClr val="lt1"/>
                </a:highlight>
                <a:latin typeface="Times New Roman"/>
                <a:ea typeface="Times New Roman"/>
                <a:cs typeface="Times New Roman"/>
                <a:sym typeface="Times New Roman"/>
              </a:rPr>
              <a:t>Improve safety in the workplace.</a:t>
            </a:r>
            <a:endParaRPr sz="2000">
              <a:highlight>
                <a:schemeClr val="lt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000">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lang="en-IN" sz="2000">
                <a:highlight>
                  <a:schemeClr val="lt1"/>
                </a:highlight>
                <a:latin typeface="Times New Roman"/>
                <a:ea typeface="Times New Roman"/>
                <a:cs typeface="Times New Roman"/>
                <a:sym typeface="Times New Roman"/>
              </a:rPr>
              <a:t>Reduce the risk of accidents and injuries on construction sites.</a:t>
            </a:r>
            <a:endParaRPr sz="2000">
              <a:highlight>
                <a:schemeClr val="lt1"/>
              </a:highlight>
              <a:latin typeface="Times New Roman"/>
              <a:ea typeface="Times New Roman"/>
              <a:cs typeface="Times New Roman"/>
              <a:sym typeface="Times New Roman"/>
            </a:endParaRPr>
          </a:p>
          <a:p>
            <a:pPr indent="0" lvl="0" marL="27432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solidFill>
                  <a:schemeClr val="dk1"/>
                </a:solidFill>
              </a:rPr>
              <a:t>Problem Statement </a:t>
            </a:r>
            <a:endParaRPr>
              <a:solidFill>
                <a:schemeClr val="dk1"/>
              </a:solidFill>
            </a:endParaRPr>
          </a:p>
        </p:txBody>
      </p:sp>
      <p:sp>
        <p:nvSpPr>
          <p:cNvPr id="176" name="Google Shape;176;p19"/>
          <p:cNvSpPr txBox="1"/>
          <p:nvPr>
            <p:ph idx="1" type="body"/>
          </p:nvPr>
        </p:nvSpPr>
        <p:spPr>
          <a:xfrm>
            <a:off x="457200" y="1600200"/>
            <a:ext cx="7467600" cy="3917032"/>
          </a:xfrm>
          <a:prstGeom prst="rect">
            <a:avLst/>
          </a:prstGeom>
          <a:noFill/>
          <a:ln>
            <a:noFill/>
          </a:ln>
        </p:spPr>
        <p:txBody>
          <a:bodyPr anchorCtr="0" anchor="t" bIns="45700" lIns="91425" spcFirstLastPara="1" rIns="91425" wrap="square" tIns="45700">
            <a:normAutofit lnSpcReduction="20000"/>
          </a:bodyPr>
          <a:lstStyle/>
          <a:p>
            <a:pPr indent="-167640" lvl="0" marL="274320" rtl="0" algn="l">
              <a:spcBef>
                <a:spcPts val="0"/>
              </a:spcBef>
              <a:spcAft>
                <a:spcPts val="0"/>
              </a:spcAft>
              <a:buSzPts val="1680"/>
              <a:buNone/>
            </a:pPr>
            <a:r>
              <a:t/>
            </a:r>
            <a:endParaRPr>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lang="en-IN" sz="2000">
                <a:highlight>
                  <a:schemeClr val="lt1"/>
                </a:highlight>
                <a:latin typeface="Times New Roman"/>
                <a:ea typeface="Times New Roman"/>
                <a:cs typeface="Times New Roman"/>
                <a:sym typeface="Times New Roman"/>
              </a:rPr>
              <a:t>Despite advancements in industrial sector, occupational accidents remain a significant concern in many industries.</a:t>
            </a:r>
            <a:endParaRPr sz="2000">
              <a:highlight>
                <a:schemeClr val="lt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000">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lang="en-IN" sz="2000">
                <a:highlight>
                  <a:schemeClr val="lt1"/>
                </a:highlight>
                <a:latin typeface="Times New Roman"/>
                <a:ea typeface="Times New Roman"/>
                <a:cs typeface="Times New Roman"/>
                <a:sym typeface="Times New Roman"/>
              </a:rPr>
              <a:t>Traditional safety monitoring systems often rely on manual inspection which are prone to errors, delays and inconsistencies. </a:t>
            </a:r>
            <a:endParaRPr sz="2000">
              <a:highlight>
                <a:schemeClr val="lt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000">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lang="en-IN" sz="2000">
                <a:highlight>
                  <a:schemeClr val="lt1"/>
                </a:highlight>
                <a:latin typeface="Times New Roman"/>
                <a:ea typeface="Times New Roman"/>
                <a:cs typeface="Times New Roman"/>
                <a:sym typeface="Times New Roman"/>
              </a:rPr>
              <a:t>There is a need for a more reliable, efficient and objective approach to monitor workplace safety and identify potential hazards. </a:t>
            </a:r>
            <a:endParaRPr sz="2000">
              <a:highlight>
                <a:schemeClr val="lt1"/>
              </a:highlight>
              <a:latin typeface="Times New Roman"/>
              <a:ea typeface="Times New Roman"/>
              <a:cs typeface="Times New Roman"/>
              <a:sym typeface="Times New Roman"/>
            </a:endParaRPr>
          </a:p>
          <a:p>
            <a:pPr indent="0" lvl="0" marL="457200" rtl="0" algn="just">
              <a:spcBef>
                <a:spcPts val="0"/>
              </a:spcBef>
              <a:spcAft>
                <a:spcPts val="0"/>
              </a:spcAft>
              <a:buNone/>
            </a:pPr>
            <a:r>
              <a:t/>
            </a:r>
            <a:endParaRPr sz="2000">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lang="en-IN" sz="2000">
                <a:highlight>
                  <a:schemeClr val="lt1"/>
                </a:highlight>
                <a:latin typeface="Times New Roman"/>
                <a:ea typeface="Times New Roman"/>
                <a:cs typeface="Times New Roman"/>
                <a:sym typeface="Times New Roman"/>
              </a:rPr>
              <a:t>To develop an automated labour safety analysis system that can detect potential hazards and improve workplace safety.</a:t>
            </a:r>
            <a:endParaRPr sz="2480">
              <a:highlight>
                <a:schemeClr val="lt1"/>
              </a:highlight>
              <a:latin typeface="Times New Roman"/>
              <a:ea typeface="Times New Roman"/>
              <a:cs typeface="Times New Roman"/>
              <a:sym typeface="Times New Roman"/>
            </a:endParaRPr>
          </a:p>
          <a:p>
            <a:pPr indent="-167640" lvl="0" marL="274320" rtl="0" algn="l">
              <a:spcBef>
                <a:spcPts val="600"/>
              </a:spcBef>
              <a:spcAft>
                <a:spcPts val="0"/>
              </a:spcAft>
              <a:buSzPts val="1680"/>
              <a:buNone/>
            </a:pPr>
            <a:r>
              <a:t/>
            </a:r>
            <a:endParaRPr>
              <a:latin typeface="Times New Roman"/>
              <a:ea typeface="Times New Roman"/>
              <a:cs typeface="Times New Roman"/>
              <a:sym typeface="Times New Roman"/>
            </a:endParaRPr>
          </a:p>
        </p:txBody>
      </p:sp>
      <p:sp>
        <p:nvSpPr>
          <p:cNvPr id="177" name="Google Shape;177;p19"/>
          <p:cNvSpPr txBox="1"/>
          <p:nvPr/>
        </p:nvSpPr>
        <p:spPr>
          <a:xfrm>
            <a:off x="827584" y="5949280"/>
            <a:ext cx="74168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428596" y="404664"/>
            <a:ext cx="7467600" cy="738336"/>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Century Schoolbook"/>
              <a:buNone/>
            </a:pPr>
            <a:r>
              <a:rPr lang="en-IN">
                <a:solidFill>
                  <a:schemeClr val="dk1"/>
                </a:solidFill>
              </a:rPr>
              <a:t>Objective</a:t>
            </a:r>
            <a:r>
              <a:rPr lang="en-IN">
                <a:solidFill>
                  <a:schemeClr val="dk1"/>
                </a:solidFill>
              </a:rPr>
              <a:t> </a:t>
            </a:r>
            <a:endParaRPr>
              <a:solidFill>
                <a:schemeClr val="dk1"/>
              </a:solidFill>
            </a:endParaRPr>
          </a:p>
        </p:txBody>
      </p:sp>
      <p:sp>
        <p:nvSpPr>
          <p:cNvPr id="183" name="Google Shape;183;p20"/>
          <p:cNvSpPr txBox="1"/>
          <p:nvPr>
            <p:ph idx="1" type="body"/>
          </p:nvPr>
        </p:nvSpPr>
        <p:spPr>
          <a:xfrm>
            <a:off x="491675" y="1083275"/>
            <a:ext cx="7467600" cy="4873800"/>
          </a:xfrm>
          <a:prstGeom prst="rect">
            <a:avLst/>
          </a:prstGeom>
          <a:noFill/>
          <a:ln>
            <a:noFill/>
          </a:ln>
        </p:spPr>
        <p:txBody>
          <a:bodyPr anchorCtr="0" anchor="ctr" bIns="45700" lIns="91425" spcFirstLastPara="1" rIns="91425" wrap="square" tIns="45700">
            <a:normAutofit/>
          </a:bodyPr>
          <a:lstStyle/>
          <a:p>
            <a:pPr indent="-167640" lvl="0" marL="274320" rtl="0" algn="l">
              <a:spcBef>
                <a:spcPts val="0"/>
              </a:spcBef>
              <a:spcAft>
                <a:spcPts val="0"/>
              </a:spcAft>
              <a:buSzPts val="1680"/>
              <a:buNone/>
            </a:pPr>
            <a:r>
              <a:rPr lang="en-IN"/>
              <a:t> -To identify people in the frame.</a:t>
            </a:r>
            <a:endParaRPr/>
          </a:p>
          <a:p>
            <a:pPr indent="-167640" lvl="0" marL="274320" rtl="0" algn="l">
              <a:spcBef>
                <a:spcPts val="0"/>
              </a:spcBef>
              <a:spcAft>
                <a:spcPts val="0"/>
              </a:spcAft>
              <a:buSzPts val="1680"/>
              <a:buNone/>
            </a:pPr>
            <a:r>
              <a:rPr lang="en-IN"/>
              <a:t> </a:t>
            </a:r>
            <a:endParaRPr/>
          </a:p>
          <a:p>
            <a:pPr indent="-167640" lvl="0" marL="274320" rtl="0" algn="l">
              <a:spcBef>
                <a:spcPts val="0"/>
              </a:spcBef>
              <a:spcAft>
                <a:spcPts val="0"/>
              </a:spcAft>
              <a:buSzPts val="1680"/>
              <a:buNone/>
            </a:pPr>
            <a:r>
              <a:rPr lang="en-IN"/>
              <a:t> -To perform object recognition of masks, helmet and vest. </a:t>
            </a:r>
            <a:endParaRPr/>
          </a:p>
          <a:p>
            <a:pPr indent="-167640" lvl="0" marL="274320" rtl="0" algn="l">
              <a:spcBef>
                <a:spcPts val="0"/>
              </a:spcBef>
              <a:spcAft>
                <a:spcPts val="0"/>
              </a:spcAft>
              <a:buSzPts val="1680"/>
              <a:buNone/>
            </a:pPr>
            <a:r>
              <a:t/>
            </a:r>
            <a:endParaRPr/>
          </a:p>
          <a:p>
            <a:pPr indent="-167640" lvl="0" marL="274320" rtl="0" algn="l">
              <a:spcBef>
                <a:spcPts val="0"/>
              </a:spcBef>
              <a:spcAft>
                <a:spcPts val="0"/>
              </a:spcAft>
              <a:buSzPts val="1680"/>
              <a:buNone/>
            </a:pPr>
            <a:r>
              <a:rPr lang="en-IN"/>
              <a:t> -To classify people who aren’t wearing the above-mentioned safety equipments.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285720" y="0"/>
            <a:ext cx="746760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000"/>
              <a:buFont typeface="Century Schoolbook"/>
              <a:buNone/>
            </a:pPr>
            <a:r>
              <a:rPr lang="en-IN">
                <a:solidFill>
                  <a:schemeClr val="dk1"/>
                </a:solidFill>
              </a:rPr>
              <a:t>LITERATURE SURVEY</a:t>
            </a:r>
            <a:endParaRPr>
              <a:solidFill>
                <a:schemeClr val="dk1"/>
              </a:solidFill>
            </a:endParaRPr>
          </a:p>
        </p:txBody>
      </p:sp>
      <p:graphicFrame>
        <p:nvGraphicFramePr>
          <p:cNvPr id="189" name="Google Shape;189;p21"/>
          <p:cNvGraphicFramePr/>
          <p:nvPr/>
        </p:nvGraphicFramePr>
        <p:xfrm>
          <a:off x="357158" y="1285779"/>
          <a:ext cx="3000000" cy="3000000"/>
        </p:xfrm>
        <a:graphic>
          <a:graphicData uri="http://schemas.openxmlformats.org/drawingml/2006/table">
            <a:tbl>
              <a:tblPr bandRow="1" firstRow="1">
                <a:noFill/>
                <a:tableStyleId>{BC81A937-7A6B-4783-93B5-1D13107D1CBF}</a:tableStyleId>
              </a:tblPr>
              <a:tblGrid>
                <a:gridCol w="554700"/>
                <a:gridCol w="2040525"/>
                <a:gridCol w="4077800"/>
                <a:gridCol w="1613775"/>
              </a:tblGrid>
              <a:tr h="868500">
                <a:tc>
                  <a:txBody>
                    <a:bodyPr/>
                    <a:lstStyle/>
                    <a:p>
                      <a:pPr indent="0" lvl="0" marL="0" marR="0" rtl="0" algn="ctr">
                        <a:spcBef>
                          <a:spcPts val="0"/>
                        </a:spcBef>
                        <a:spcAft>
                          <a:spcPts val="0"/>
                        </a:spcAft>
                        <a:buNone/>
                      </a:pPr>
                      <a:r>
                        <a:rPr lang="en-IN" sz="1400" u="none" cap="none" strike="noStrike"/>
                        <a:t>S</a:t>
                      </a:r>
                      <a:r>
                        <a:rPr lang="en-IN"/>
                        <a:t>l.</a:t>
                      </a:r>
                      <a:endParaRPr sz="1400" u="none" cap="none" strike="noStrike"/>
                    </a:p>
                    <a:p>
                      <a:pPr indent="0" lvl="0" marL="0" marR="0" rtl="0" algn="ctr">
                        <a:spcBef>
                          <a:spcPts val="0"/>
                        </a:spcBef>
                        <a:spcAft>
                          <a:spcPts val="0"/>
                        </a:spcAft>
                        <a:buNone/>
                      </a:pPr>
                      <a:r>
                        <a:rPr lang="en-IN" sz="1400" u="none" cap="none" strike="noStrike"/>
                        <a:t>N</a:t>
                      </a:r>
                      <a:r>
                        <a:rPr lang="en-IN"/>
                        <a:t>o</a:t>
                      </a:r>
                      <a:endParaRPr sz="1400" u="none" cap="none" strike="noStrike"/>
                    </a:p>
                  </a:txBody>
                  <a:tcPr marT="45725" marB="45725" marR="91450" marL="91450"/>
                </a:tc>
                <a:tc>
                  <a:txBody>
                    <a:bodyPr/>
                    <a:lstStyle/>
                    <a:p>
                      <a:pPr indent="0" lvl="0" marL="0" marR="0" rtl="0" algn="ctr">
                        <a:spcBef>
                          <a:spcPts val="0"/>
                        </a:spcBef>
                        <a:spcAft>
                          <a:spcPts val="0"/>
                        </a:spcAft>
                        <a:buNone/>
                      </a:pPr>
                      <a:r>
                        <a:rPr lang="en-IN" sz="1400" u="none" cap="none" strike="noStrike"/>
                        <a:t>Paper Title, Author, Year of Publication</a:t>
                      </a:r>
                      <a:endParaRPr sz="1400" u="none" cap="none" strike="noStrike"/>
                    </a:p>
                  </a:txBody>
                  <a:tcPr marT="45725" marB="45725" marR="91450" marL="91450"/>
                </a:tc>
                <a:tc>
                  <a:txBody>
                    <a:bodyPr/>
                    <a:lstStyle/>
                    <a:p>
                      <a:pPr indent="0" lvl="0" marL="0" marR="0" rtl="0" algn="ctr">
                        <a:spcBef>
                          <a:spcPts val="0"/>
                        </a:spcBef>
                        <a:spcAft>
                          <a:spcPts val="0"/>
                        </a:spcAft>
                        <a:buNone/>
                      </a:pPr>
                      <a:r>
                        <a:rPr lang="en-IN" sz="1400" u="none" cap="none" strike="noStrike"/>
                        <a:t>Abstract , Technique mentioned</a:t>
                      </a:r>
                      <a:endParaRPr sz="1400" u="none" cap="none" strike="noStrike"/>
                    </a:p>
                  </a:txBody>
                  <a:tcPr marT="45725" marB="45725" marR="91450" marL="91450"/>
                </a:tc>
                <a:tc>
                  <a:txBody>
                    <a:bodyPr/>
                    <a:lstStyle/>
                    <a:p>
                      <a:pPr indent="0" lvl="0" marL="0" marR="0" rtl="0" algn="ctr">
                        <a:spcBef>
                          <a:spcPts val="0"/>
                        </a:spcBef>
                        <a:spcAft>
                          <a:spcPts val="0"/>
                        </a:spcAft>
                        <a:buNone/>
                      </a:pPr>
                      <a:r>
                        <a:rPr lang="en-IN" sz="1400" u="none" cap="none" strike="noStrike"/>
                        <a:t>Limitations</a:t>
                      </a:r>
                      <a:endParaRPr sz="1400" u="none" cap="none" strike="noStrike"/>
                    </a:p>
                  </a:txBody>
                  <a:tcPr marT="45725" marB="45725" marR="91450" marL="91450"/>
                </a:tc>
              </a:tr>
              <a:tr h="3274975">
                <a:tc>
                  <a:txBody>
                    <a:bodyPr/>
                    <a:lstStyle/>
                    <a:p>
                      <a:pPr indent="0" lvl="0" marL="0" marR="0" rtl="0" algn="ctr">
                        <a:spcBef>
                          <a:spcPts val="0"/>
                        </a:spcBef>
                        <a:spcAft>
                          <a:spcPts val="0"/>
                        </a:spcAft>
                        <a:buNone/>
                      </a:pPr>
                      <a:r>
                        <a:rPr lang="en-IN" sz="1600" u="none" cap="none" strike="noStrike">
                          <a:latin typeface="Times New Roman"/>
                          <a:ea typeface="Times New Roman"/>
                          <a:cs typeface="Times New Roman"/>
                          <a:sym typeface="Times New Roman"/>
                        </a:rPr>
                        <a:t>1. </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15000"/>
                        </a:lnSpc>
                        <a:spcBef>
                          <a:spcPts val="0"/>
                        </a:spcBef>
                        <a:spcAft>
                          <a:spcPts val="0"/>
                        </a:spcAft>
                        <a:buClr>
                          <a:schemeClr val="dk1"/>
                        </a:buClr>
                        <a:buSzPts val="1100"/>
                        <a:buFont typeface="Arial"/>
                        <a:buNone/>
                      </a:pPr>
                      <a:r>
                        <a:rPr i="1" lang="en-IN" sz="1600">
                          <a:latin typeface="Times New Roman"/>
                          <a:ea typeface="Times New Roman"/>
                          <a:cs typeface="Times New Roman"/>
                          <a:sym typeface="Times New Roman"/>
                        </a:rPr>
                        <a:t>Pestana, D., Miranda, P. R., Lopes, J. D., Duarte, R. P., Véstias, M. P., Neto, H. C., &amp; De Sousa, J. T. (2021). A full featured configurable accelerator for object detection with YOLO. IEEE Access, 9, 75864-75877.</a:t>
                      </a:r>
                      <a:endParaRPr sz="16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600">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15000"/>
                        </a:lnSpc>
                        <a:spcBef>
                          <a:spcPts val="0"/>
                        </a:spcBef>
                        <a:spcAft>
                          <a:spcPts val="0"/>
                        </a:spcAft>
                        <a:buSzPts val="1100"/>
                        <a:buNone/>
                      </a:pPr>
                      <a:r>
                        <a:rPr lang="en-IN" sz="1600">
                          <a:latin typeface="Times New Roman"/>
                          <a:ea typeface="Times New Roman"/>
                          <a:cs typeface="Times New Roman"/>
                          <a:sym typeface="Times New Roman"/>
                        </a:rPr>
                        <a:t>To present a configurable accelerator for object detection using the YOLO algorithm.</a:t>
                      </a:r>
                      <a:endParaRPr sz="1600">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t/>
                      </a:r>
                      <a:endParaRPr sz="1600">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500"/>
                        <a:buFont typeface="Arial"/>
                        <a:buNone/>
                      </a:pPr>
                      <a:r>
                        <a:rPr lang="en-IN" sz="1600">
                          <a:latin typeface="Times New Roman"/>
                          <a:ea typeface="Times New Roman"/>
                          <a:cs typeface="Times New Roman"/>
                          <a:sym typeface="Times New Roman"/>
                        </a:rPr>
                        <a:t>Involves designing and implementing a configurable hardware accelerator for the YOLO object detection algorithm using a field-programmable gate array (FPGA).</a:t>
                      </a:r>
                      <a:endParaRPr sz="1600">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15000"/>
                        </a:lnSpc>
                        <a:spcBef>
                          <a:spcPts val="0"/>
                        </a:spcBef>
                        <a:spcAft>
                          <a:spcPts val="0"/>
                        </a:spcAft>
                        <a:buClr>
                          <a:schemeClr val="dk1"/>
                        </a:buClr>
                        <a:buSzPts val="1100"/>
                        <a:buFont typeface="Arial"/>
                        <a:buNone/>
                      </a:pPr>
                      <a:r>
                        <a:rPr lang="en-IN" sz="1600">
                          <a:latin typeface="Times New Roman"/>
                          <a:ea typeface="Times New Roman"/>
                          <a:cs typeface="Times New Roman"/>
                          <a:sym typeface="Times New Roman"/>
                        </a:rPr>
                        <a:t>Does not provide a detailed analysis of the cost and power consumption of the proposed accelerator.</a:t>
                      </a:r>
                      <a:endParaRPr sz="1600">
                        <a:latin typeface="Times New Roman"/>
                        <a:ea typeface="Times New Roman"/>
                        <a:cs typeface="Times New Roman"/>
                        <a:sym typeface="Times New Roman"/>
                      </a:endParaRPr>
                    </a:p>
                  </a:txBody>
                  <a:tcPr marT="45725" marB="45725" marR="91450" marL="91450">
                    <a:solidFill>
                      <a:srgbClr val="FFD8CC">
                        <a:alpha val="69800"/>
                      </a:srgbClr>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aphicFrame>
        <p:nvGraphicFramePr>
          <p:cNvPr id="195" name="Google Shape;195;p22"/>
          <p:cNvGraphicFramePr/>
          <p:nvPr/>
        </p:nvGraphicFramePr>
        <p:xfrm>
          <a:off x="235783" y="133529"/>
          <a:ext cx="3000000" cy="3000000"/>
        </p:xfrm>
        <a:graphic>
          <a:graphicData uri="http://schemas.openxmlformats.org/drawingml/2006/table">
            <a:tbl>
              <a:tblPr bandRow="1" firstRow="1">
                <a:noFill/>
                <a:tableStyleId>{BC81A937-7A6B-4783-93B5-1D13107D1CBF}</a:tableStyleId>
              </a:tblPr>
              <a:tblGrid>
                <a:gridCol w="554700"/>
                <a:gridCol w="2040525"/>
                <a:gridCol w="4077800"/>
                <a:gridCol w="1844650"/>
              </a:tblGrid>
              <a:tr h="3092325">
                <a:tc>
                  <a:txBody>
                    <a:bodyPr/>
                    <a:lstStyle/>
                    <a:p>
                      <a:pPr indent="0" lvl="0" marL="0" rtl="0" algn="ctr">
                        <a:spcBef>
                          <a:spcPts val="0"/>
                        </a:spcBef>
                        <a:spcAft>
                          <a:spcPts val="0"/>
                        </a:spcAft>
                        <a:buClr>
                          <a:schemeClr val="dk1"/>
                        </a:buClr>
                        <a:buFont typeface="Arial"/>
                        <a:buNone/>
                      </a:pPr>
                      <a:r>
                        <a:rPr b="0" lang="en-IN" sz="1600">
                          <a:solidFill>
                            <a:schemeClr val="dk1"/>
                          </a:solidFill>
                          <a:latin typeface="Times New Roman"/>
                          <a:ea typeface="Times New Roman"/>
                          <a:cs typeface="Times New Roman"/>
                          <a:sym typeface="Times New Roman"/>
                        </a:rPr>
                        <a:t>2</a:t>
                      </a:r>
                      <a:r>
                        <a:rPr b="0" lang="en-IN" sz="1600">
                          <a:solidFill>
                            <a:schemeClr val="dk1"/>
                          </a:solidFill>
                          <a:latin typeface="Times New Roman"/>
                          <a:ea typeface="Times New Roman"/>
                          <a:cs typeface="Times New Roman"/>
                          <a:sym typeface="Times New Roman"/>
                        </a:rPr>
                        <a:t>.</a:t>
                      </a:r>
                      <a:endParaRPr sz="1600" u="none" cap="none" strike="noStrike">
                        <a:latin typeface="Times New Roman"/>
                        <a:ea typeface="Times New Roman"/>
                        <a:cs typeface="Times New Roman"/>
                        <a:sym typeface="Times New Roman"/>
                      </a:endParaRPr>
                    </a:p>
                  </a:txBody>
                  <a:tcPr marT="45725" marB="45725" marR="91450" marL="91450">
                    <a:lnL cap="flat" cmpd="sng" w="12700">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D8CC">
                        <a:alpha val="69800"/>
                      </a:srgbClr>
                    </a:solidFill>
                  </a:tcPr>
                </a:tc>
                <a:tc>
                  <a:txBody>
                    <a:bodyPr/>
                    <a:lstStyle/>
                    <a:p>
                      <a:pPr indent="0" lvl="0" marL="0" rtl="0" algn="just">
                        <a:lnSpc>
                          <a:spcPct val="115000"/>
                        </a:lnSpc>
                        <a:spcBef>
                          <a:spcPts val="0"/>
                        </a:spcBef>
                        <a:spcAft>
                          <a:spcPts val="0"/>
                        </a:spcAft>
                        <a:buClr>
                          <a:schemeClr val="dk1"/>
                        </a:buClr>
                        <a:buSzPts val="1100"/>
                        <a:buFont typeface="Arial"/>
                        <a:buNone/>
                      </a:pPr>
                      <a:r>
                        <a:rPr b="0" i="1" lang="en-IN" sz="1600">
                          <a:solidFill>
                            <a:schemeClr val="dk1"/>
                          </a:solidFill>
                          <a:latin typeface="Times New Roman"/>
                          <a:ea typeface="Times New Roman"/>
                          <a:cs typeface="Times New Roman"/>
                          <a:sym typeface="Times New Roman"/>
                        </a:rPr>
                        <a:t>Zeng, L., Duan, X., Pan, Y., &amp; Deng, M. (2022). Research on the algorithm of helmet-wearing detection based on the optimized yolo v4. The Visual Computer, 1-11.</a:t>
                      </a:r>
                      <a:endParaRPr b="0" i="1" sz="16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1" sz="1600">
                        <a:latin typeface="Times New Roman"/>
                        <a:ea typeface="Times New Roman"/>
                        <a:cs typeface="Times New Roman"/>
                        <a:sym typeface="Times New Roman"/>
                      </a:endParaRPr>
                    </a:p>
                  </a:txBody>
                  <a:tcPr marT="45725" marB="45725" marR="91450" marL="91450">
                    <a:lnL cap="flat" cmpd="sng" w="12700">
                      <a:solidFill>
                        <a:schemeClr val="lt1"/>
                      </a:solidFill>
                      <a:prstDash val="solid"/>
                      <a:round/>
                      <a:headEnd len="sm" w="sm" type="none"/>
                      <a:tailEnd len="sm" w="sm" type="none"/>
                    </a:lnL>
                    <a:solidFill>
                      <a:srgbClr val="FFD8CC">
                        <a:alpha val="69800"/>
                      </a:srgbClr>
                    </a:solidFill>
                  </a:tcPr>
                </a:tc>
                <a:tc>
                  <a:txBody>
                    <a:bodyPr/>
                    <a:lstStyle/>
                    <a:p>
                      <a:pPr indent="0" lvl="0" marL="0" marR="0" rtl="0" algn="just">
                        <a:lnSpc>
                          <a:spcPct val="115000"/>
                        </a:lnSpc>
                        <a:spcBef>
                          <a:spcPts val="0"/>
                        </a:spcBef>
                        <a:spcAft>
                          <a:spcPts val="0"/>
                        </a:spcAft>
                        <a:buNone/>
                      </a:pPr>
                      <a:r>
                        <a:rPr b="0" lang="en-IN" sz="1600">
                          <a:solidFill>
                            <a:schemeClr val="dk1"/>
                          </a:solidFill>
                          <a:latin typeface="Times New Roman"/>
                          <a:ea typeface="Times New Roman"/>
                          <a:cs typeface="Times New Roman"/>
                          <a:sym typeface="Times New Roman"/>
                        </a:rPr>
                        <a:t>To develop an algorithm for helmet-wearing detection using the optimized YOLOv4 algorithm. </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0" lang="en-IN" sz="1600">
                          <a:solidFill>
                            <a:schemeClr val="dk1"/>
                          </a:solidFill>
                          <a:latin typeface="Times New Roman"/>
                          <a:ea typeface="Times New Roman"/>
                          <a:cs typeface="Times New Roman"/>
                          <a:sym typeface="Times New Roman"/>
                        </a:rPr>
                        <a:t>To address the challenges in helmet detection, such as low accuracy and slow processing times.</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0" lang="en-IN" sz="1600">
                          <a:solidFill>
                            <a:schemeClr val="dk1"/>
                          </a:solidFill>
                          <a:latin typeface="Times New Roman"/>
                          <a:ea typeface="Times New Roman"/>
                          <a:cs typeface="Times New Roman"/>
                          <a:sym typeface="Times New Roman"/>
                        </a:rPr>
                        <a:t>Involves developing a helmet-wearing detection algorithm based on the YOLOv4 object detection framework.</a:t>
                      </a:r>
                      <a:endParaRPr b="0" sz="1600">
                        <a:solidFill>
                          <a:schemeClr val="dk1"/>
                        </a:solidFill>
                        <a:latin typeface="Times New Roman"/>
                        <a:ea typeface="Times New Roman"/>
                        <a:cs typeface="Times New Roman"/>
                        <a:sym typeface="Times New Roman"/>
                      </a:endParaRPr>
                    </a:p>
                    <a:p>
                      <a:pPr indent="0" lvl="0" marL="0" rtl="0" algn="just">
                        <a:lnSpc>
                          <a:spcPct val="138000"/>
                        </a:lnSpc>
                        <a:spcBef>
                          <a:spcPts val="0"/>
                        </a:spcBef>
                        <a:spcAft>
                          <a:spcPts val="0"/>
                        </a:spcAft>
                        <a:buClr>
                          <a:schemeClr val="dk1"/>
                        </a:buClr>
                        <a:buSzPts val="1100"/>
                        <a:buFont typeface="Arial"/>
                        <a:buNone/>
                      </a:pPr>
                      <a:r>
                        <a:t/>
                      </a:r>
                      <a:endParaRPr b="0" sz="1600">
                        <a:solidFill>
                          <a:schemeClr val="dk1"/>
                        </a:solidFill>
                        <a:latin typeface="Arial"/>
                        <a:ea typeface="Arial"/>
                        <a:cs typeface="Arial"/>
                        <a:sym typeface="Arial"/>
                      </a:endParaRPr>
                    </a:p>
                    <a:p>
                      <a:pPr indent="0" lvl="0" marL="0" rtl="0" algn="just">
                        <a:lnSpc>
                          <a:spcPct val="138000"/>
                        </a:lnSpc>
                        <a:spcBef>
                          <a:spcPts val="0"/>
                        </a:spcBef>
                        <a:spcAft>
                          <a:spcPts val="0"/>
                        </a:spcAft>
                        <a:buClr>
                          <a:schemeClr val="dk1"/>
                        </a:buClr>
                        <a:buSzPts val="1100"/>
                        <a:buFont typeface="Arial"/>
                        <a:buNone/>
                      </a:pPr>
                      <a:r>
                        <a:t/>
                      </a:r>
                      <a:endParaRPr b="0" sz="16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0" sz="1600">
                        <a:solidFill>
                          <a:schemeClr val="dk1"/>
                        </a:solidFill>
                        <a:latin typeface="Arial"/>
                        <a:ea typeface="Arial"/>
                        <a:cs typeface="Arial"/>
                        <a:sym typeface="Arial"/>
                      </a:endParaRPr>
                    </a:p>
                    <a:p>
                      <a:pPr indent="0" lvl="0" marL="0" rtl="0" algn="just">
                        <a:lnSpc>
                          <a:spcPct val="115000"/>
                        </a:lnSpc>
                        <a:spcBef>
                          <a:spcPts val="0"/>
                        </a:spcBef>
                        <a:spcAft>
                          <a:spcPts val="0"/>
                        </a:spcAft>
                        <a:buClr>
                          <a:schemeClr val="dk1"/>
                        </a:buClr>
                        <a:buSzPts val="1500"/>
                        <a:buFont typeface="Arial"/>
                        <a:buNone/>
                      </a:pPr>
                      <a:r>
                        <a:t/>
                      </a:r>
                      <a:endParaRPr sz="1600">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The dataset used in the evaluation is relatively small and may not represent real-world scenarios accurately.</a:t>
                      </a:r>
                      <a:endParaRPr b="0" sz="1900">
                        <a:solidFill>
                          <a:schemeClr val="dk1"/>
                        </a:solidFill>
                        <a:latin typeface="Arial"/>
                        <a:ea typeface="Arial"/>
                        <a:cs typeface="Arial"/>
                        <a:sym typeface="Arial"/>
                      </a:endParaRPr>
                    </a:p>
                    <a:p>
                      <a:pPr indent="0" lvl="0" marL="0" rtl="0" algn="just">
                        <a:lnSpc>
                          <a:spcPct val="115000"/>
                        </a:lnSpc>
                        <a:spcBef>
                          <a:spcPts val="0"/>
                        </a:spcBef>
                        <a:spcAft>
                          <a:spcPts val="0"/>
                        </a:spcAft>
                        <a:buClr>
                          <a:schemeClr val="dk1"/>
                        </a:buClr>
                        <a:buSzPts val="1100"/>
                        <a:buFont typeface="Arial"/>
                        <a:buNone/>
                      </a:pPr>
                      <a:r>
                        <a:t/>
                      </a:r>
                      <a:endParaRPr sz="1600">
                        <a:latin typeface="Times New Roman"/>
                        <a:ea typeface="Times New Roman"/>
                        <a:cs typeface="Times New Roman"/>
                        <a:sym typeface="Times New Roman"/>
                      </a:endParaRPr>
                    </a:p>
                  </a:txBody>
                  <a:tcPr marT="45725" marB="45725" marR="91450" marL="91450">
                    <a:solidFill>
                      <a:srgbClr val="FFD8CC">
                        <a:alpha val="69800"/>
                      </a:srgbClr>
                    </a:solidFill>
                  </a:tcPr>
                </a:tc>
              </a:tr>
            </a:tbl>
          </a:graphicData>
        </a:graphic>
      </p:graphicFrame>
      <p:graphicFrame>
        <p:nvGraphicFramePr>
          <p:cNvPr id="196" name="Google Shape;196;p22"/>
          <p:cNvGraphicFramePr/>
          <p:nvPr/>
        </p:nvGraphicFramePr>
        <p:xfrm>
          <a:off x="235783" y="3111579"/>
          <a:ext cx="3000000" cy="3000000"/>
        </p:xfrm>
        <a:graphic>
          <a:graphicData uri="http://schemas.openxmlformats.org/drawingml/2006/table">
            <a:tbl>
              <a:tblPr bandRow="1" firstRow="1">
                <a:noFill/>
                <a:tableStyleId>{BC81A937-7A6B-4783-93B5-1D13107D1CBF}</a:tableStyleId>
              </a:tblPr>
              <a:tblGrid>
                <a:gridCol w="554700"/>
                <a:gridCol w="2040525"/>
                <a:gridCol w="4077800"/>
                <a:gridCol w="1844650"/>
              </a:tblGrid>
              <a:tr h="3582275">
                <a:tc>
                  <a:txBody>
                    <a:bodyPr/>
                    <a:lstStyle/>
                    <a:p>
                      <a:pPr indent="0" lvl="0" marL="0" rtl="0" algn="ctr">
                        <a:spcBef>
                          <a:spcPts val="0"/>
                        </a:spcBef>
                        <a:spcAft>
                          <a:spcPts val="0"/>
                        </a:spcAft>
                        <a:buClr>
                          <a:schemeClr val="dk1"/>
                        </a:buClr>
                        <a:buFont typeface="Arial"/>
                        <a:buNone/>
                      </a:pPr>
                      <a:r>
                        <a:rPr b="0" lang="en-IN" sz="1600">
                          <a:solidFill>
                            <a:schemeClr val="dk1"/>
                          </a:solidFill>
                          <a:latin typeface="Times New Roman"/>
                          <a:ea typeface="Times New Roman"/>
                          <a:cs typeface="Times New Roman"/>
                          <a:sym typeface="Times New Roman"/>
                        </a:rPr>
                        <a:t>3</a:t>
                      </a:r>
                      <a:r>
                        <a:rPr b="0" lang="en-IN" sz="1600">
                          <a:solidFill>
                            <a:schemeClr val="dk1"/>
                          </a:solidFill>
                          <a:latin typeface="Times New Roman"/>
                          <a:ea typeface="Times New Roman"/>
                          <a:cs typeface="Times New Roman"/>
                          <a:sym typeface="Times New Roman"/>
                        </a:rPr>
                        <a:t>.</a:t>
                      </a:r>
                      <a:endParaRPr sz="1600" u="none" cap="none" strike="noStrike">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15000"/>
                        </a:lnSpc>
                        <a:spcBef>
                          <a:spcPts val="0"/>
                        </a:spcBef>
                        <a:spcAft>
                          <a:spcPts val="0"/>
                        </a:spcAft>
                        <a:buClr>
                          <a:schemeClr val="dk1"/>
                        </a:buClr>
                        <a:buSzPts val="1100"/>
                        <a:buFont typeface="Arial"/>
                        <a:buNone/>
                      </a:pPr>
                      <a:r>
                        <a:rPr b="0" i="1" lang="en-IN" sz="1600">
                          <a:solidFill>
                            <a:schemeClr val="dk1"/>
                          </a:solidFill>
                          <a:latin typeface="Times New Roman"/>
                          <a:ea typeface="Times New Roman"/>
                          <a:cs typeface="Times New Roman"/>
                          <a:sym typeface="Times New Roman"/>
                        </a:rPr>
                        <a:t>Nath, N. D., Behzadan, A. H., &amp; Paal, S. G. (2020). Deep learning for site safety: Real-time detection of personal protective equipment. Automation in Construction, 112, 103085.</a:t>
                      </a:r>
                      <a:endParaRPr b="0" i="1" sz="16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1" sz="1600">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marR="0" rtl="0" algn="just">
                        <a:lnSpc>
                          <a:spcPct val="115000"/>
                        </a:lnSpc>
                        <a:spcBef>
                          <a:spcPts val="0"/>
                        </a:spcBef>
                        <a:spcAft>
                          <a:spcPts val="0"/>
                        </a:spcAft>
                        <a:buNone/>
                      </a:pPr>
                      <a:r>
                        <a:rPr b="0" lang="en-IN" sz="1600">
                          <a:solidFill>
                            <a:schemeClr val="dk1"/>
                          </a:solidFill>
                          <a:latin typeface="Times New Roman"/>
                          <a:ea typeface="Times New Roman"/>
                          <a:cs typeface="Times New Roman"/>
                          <a:sym typeface="Times New Roman"/>
                        </a:rPr>
                        <a:t>The authors aim to address the challenges in PPE detection, such as the need for manual inspection and the potential for human error, by proposing an automated system that can detect PPE in real-time.</a:t>
                      </a:r>
                      <a:endParaRPr b="0" sz="1600">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None/>
                      </a:pPr>
                      <a:r>
                        <a:rPr b="0" lang="en-IN" sz="1600">
                          <a:solidFill>
                            <a:schemeClr val="dk1"/>
                          </a:solidFill>
                          <a:latin typeface="Times New Roman"/>
                          <a:ea typeface="Times New Roman"/>
                          <a:cs typeface="Times New Roman"/>
                          <a:sym typeface="Times New Roman"/>
                        </a:rPr>
                        <a:t>The authors used a convolutional neural network (CNN) to detect PPE items, including hard hats, safety vests, and boots, in images and videos captured by on-site camera</a:t>
                      </a:r>
                      <a:endParaRPr b="0" sz="19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0" sz="1600">
                        <a:solidFill>
                          <a:schemeClr val="dk1"/>
                        </a:solidFill>
                        <a:latin typeface="Arial"/>
                        <a:ea typeface="Arial"/>
                        <a:cs typeface="Arial"/>
                        <a:sym typeface="Arial"/>
                      </a:endParaRPr>
                    </a:p>
                    <a:p>
                      <a:pPr indent="0" lvl="0" marL="0" rtl="0" algn="just">
                        <a:lnSpc>
                          <a:spcPct val="115000"/>
                        </a:lnSpc>
                        <a:spcBef>
                          <a:spcPts val="0"/>
                        </a:spcBef>
                        <a:spcAft>
                          <a:spcPts val="0"/>
                        </a:spcAft>
                        <a:buClr>
                          <a:schemeClr val="dk1"/>
                        </a:buClr>
                        <a:buSzPts val="1500"/>
                        <a:buFont typeface="Arial"/>
                        <a:buNone/>
                      </a:pPr>
                      <a:r>
                        <a:t/>
                      </a:r>
                      <a:endParaRPr sz="1600">
                        <a:latin typeface="Times New Roman"/>
                        <a:ea typeface="Times New Roman"/>
                        <a:cs typeface="Times New Roman"/>
                        <a:sym typeface="Times New Roman"/>
                      </a:endParaRPr>
                    </a:p>
                  </a:txBody>
                  <a:tcPr marT="45725" marB="45725" marR="91450" marL="91450">
                    <a:solidFill>
                      <a:srgbClr val="FFD8CC">
                        <a:alpha val="69800"/>
                      </a:srgbClr>
                    </a:solidFill>
                  </a:tcPr>
                </a:tc>
                <a:tc>
                  <a:txBody>
                    <a:bodyPr/>
                    <a:lstStyle/>
                    <a:p>
                      <a:pPr indent="0" lvl="0" marL="0" rtl="0" algn="just">
                        <a:lnSpc>
                          <a:spcPct val="115000"/>
                        </a:lnSpc>
                        <a:spcBef>
                          <a:spcPts val="0"/>
                        </a:spcBef>
                        <a:spcAft>
                          <a:spcPts val="0"/>
                        </a:spcAft>
                        <a:buClr>
                          <a:schemeClr val="dk1"/>
                        </a:buClr>
                        <a:buSzPts val="1100"/>
                        <a:buFont typeface="Arial"/>
                        <a:buNone/>
                      </a:pPr>
                      <a:r>
                        <a:rPr b="0" lang="en-IN" sz="1600">
                          <a:solidFill>
                            <a:schemeClr val="dk1"/>
                          </a:solidFill>
                          <a:latin typeface="Times New Roman"/>
                          <a:ea typeface="Times New Roman"/>
                          <a:cs typeface="Times New Roman"/>
                          <a:sym typeface="Times New Roman"/>
                        </a:rPr>
                        <a:t>The evaluation of the system is based on a limited dataset and may not represent real-world scenarios accurately.</a:t>
                      </a:r>
                      <a:endParaRPr b="0"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b="0" sz="1600">
                        <a:solidFill>
                          <a:schemeClr val="dk1"/>
                        </a:solidFill>
                        <a:latin typeface="Times New Roman"/>
                        <a:ea typeface="Times New Roman"/>
                        <a:cs typeface="Times New Roman"/>
                        <a:sym typeface="Times New Roman"/>
                      </a:endParaRPr>
                    </a:p>
                  </a:txBody>
                  <a:tcPr marT="45725" marB="45725" marR="91450" marL="91450">
                    <a:solidFill>
                      <a:srgbClr val="FFD8CC">
                        <a:alpha val="69800"/>
                      </a:srgbClr>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riel">
  <a:themeElements>
    <a:clrScheme name="Oriel">
      <a:dk1>
        <a:srgbClr val="000000"/>
      </a:dk1>
      <a:lt1>
        <a:srgbClr val="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